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36"/>
  </p:notesMasterIdLst>
  <p:handoutMasterIdLst>
    <p:handoutMasterId r:id="rId37"/>
  </p:handoutMasterIdLst>
  <p:sldIdLst>
    <p:sldId id="1963" r:id="rId2"/>
    <p:sldId id="2266" r:id="rId3"/>
    <p:sldId id="2268" r:id="rId4"/>
    <p:sldId id="2267" r:id="rId5"/>
    <p:sldId id="2270" r:id="rId6"/>
    <p:sldId id="2269" r:id="rId7"/>
    <p:sldId id="2271" r:id="rId8"/>
    <p:sldId id="2273" r:id="rId9"/>
    <p:sldId id="2301" r:id="rId10"/>
    <p:sldId id="2285" r:id="rId11"/>
    <p:sldId id="2272" r:id="rId12"/>
    <p:sldId id="2281" r:id="rId13"/>
    <p:sldId id="2276" r:id="rId14"/>
    <p:sldId id="2280" r:id="rId15"/>
    <p:sldId id="2277" r:id="rId16"/>
    <p:sldId id="2278" r:id="rId17"/>
    <p:sldId id="2279" r:id="rId18"/>
    <p:sldId id="2282" r:id="rId19"/>
    <p:sldId id="2283" r:id="rId20"/>
    <p:sldId id="2286" r:id="rId21"/>
    <p:sldId id="2284" r:id="rId22"/>
    <p:sldId id="2287" r:id="rId23"/>
    <p:sldId id="2288" r:id="rId24"/>
    <p:sldId id="2289" r:id="rId25"/>
    <p:sldId id="2290" r:id="rId26"/>
    <p:sldId id="2293" r:id="rId27"/>
    <p:sldId id="2291" r:id="rId28"/>
    <p:sldId id="2292" r:id="rId29"/>
    <p:sldId id="2294" r:id="rId30"/>
    <p:sldId id="2295" r:id="rId31"/>
    <p:sldId id="2297" r:id="rId32"/>
    <p:sldId id="2298" r:id="rId33"/>
    <p:sldId id="2299" r:id="rId34"/>
    <p:sldId id="2300" r:id="rId35"/>
  </p:sldIdLst>
  <p:sldSz cx="9906000" cy="6858000" type="A4"/>
  <p:notesSz cx="6797675" cy="9926638"/>
  <p:custDataLst>
    <p:tags r:id="rId38"/>
  </p:custDataLst>
  <p:defaultTextStyle>
    <a:defPPr>
      <a:defRPr lang="en-GB"/>
    </a:defPPr>
    <a:lvl1pPr algn="l" rtl="0" eaLnBrk="0" fontAlgn="base" hangingPunct="0">
      <a:spcBef>
        <a:spcPct val="0"/>
      </a:spcBef>
      <a:spcAft>
        <a:spcPct val="0"/>
      </a:spcAft>
      <a:defRPr sz="1000" kern="1200">
        <a:solidFill>
          <a:schemeClr val="tx1"/>
        </a:solidFill>
        <a:latin typeface="Univers 45 Light"/>
        <a:ea typeface="+mn-ea"/>
        <a:cs typeface="Arial" pitchFamily="34" charset="0"/>
      </a:defRPr>
    </a:lvl1pPr>
    <a:lvl2pPr marL="457200" algn="l" rtl="0" eaLnBrk="0" fontAlgn="base" hangingPunct="0">
      <a:spcBef>
        <a:spcPct val="0"/>
      </a:spcBef>
      <a:spcAft>
        <a:spcPct val="0"/>
      </a:spcAft>
      <a:defRPr sz="1000" kern="1200">
        <a:solidFill>
          <a:schemeClr val="tx1"/>
        </a:solidFill>
        <a:latin typeface="Univers 45 Light"/>
        <a:ea typeface="+mn-ea"/>
        <a:cs typeface="Arial" pitchFamily="34" charset="0"/>
      </a:defRPr>
    </a:lvl2pPr>
    <a:lvl3pPr marL="914400" algn="l" rtl="0" eaLnBrk="0" fontAlgn="base" hangingPunct="0">
      <a:spcBef>
        <a:spcPct val="0"/>
      </a:spcBef>
      <a:spcAft>
        <a:spcPct val="0"/>
      </a:spcAft>
      <a:defRPr sz="1000" kern="1200">
        <a:solidFill>
          <a:schemeClr val="tx1"/>
        </a:solidFill>
        <a:latin typeface="Univers 45 Light"/>
        <a:ea typeface="+mn-ea"/>
        <a:cs typeface="Arial" pitchFamily="34" charset="0"/>
      </a:defRPr>
    </a:lvl3pPr>
    <a:lvl4pPr marL="1371600" algn="l" rtl="0" eaLnBrk="0" fontAlgn="base" hangingPunct="0">
      <a:spcBef>
        <a:spcPct val="0"/>
      </a:spcBef>
      <a:spcAft>
        <a:spcPct val="0"/>
      </a:spcAft>
      <a:defRPr sz="1000" kern="1200">
        <a:solidFill>
          <a:schemeClr val="tx1"/>
        </a:solidFill>
        <a:latin typeface="Univers 45 Light"/>
        <a:ea typeface="+mn-ea"/>
        <a:cs typeface="Arial" pitchFamily="34" charset="0"/>
      </a:defRPr>
    </a:lvl4pPr>
    <a:lvl5pPr marL="1828800" algn="l" rtl="0" eaLnBrk="0" fontAlgn="base" hangingPunct="0">
      <a:spcBef>
        <a:spcPct val="0"/>
      </a:spcBef>
      <a:spcAft>
        <a:spcPct val="0"/>
      </a:spcAft>
      <a:defRPr sz="1000" kern="1200">
        <a:solidFill>
          <a:schemeClr val="tx1"/>
        </a:solidFill>
        <a:latin typeface="Univers 45 Light"/>
        <a:ea typeface="+mn-ea"/>
        <a:cs typeface="Arial" pitchFamily="34" charset="0"/>
      </a:defRPr>
    </a:lvl5pPr>
    <a:lvl6pPr marL="2286000" algn="l" defTabSz="914400" rtl="0" eaLnBrk="1" latinLnBrk="0" hangingPunct="1">
      <a:defRPr sz="1000" kern="1200">
        <a:solidFill>
          <a:schemeClr val="tx1"/>
        </a:solidFill>
        <a:latin typeface="Univers 45 Light"/>
        <a:ea typeface="+mn-ea"/>
        <a:cs typeface="Arial" pitchFamily="34" charset="0"/>
      </a:defRPr>
    </a:lvl6pPr>
    <a:lvl7pPr marL="2743200" algn="l" defTabSz="914400" rtl="0" eaLnBrk="1" latinLnBrk="0" hangingPunct="1">
      <a:defRPr sz="1000" kern="1200">
        <a:solidFill>
          <a:schemeClr val="tx1"/>
        </a:solidFill>
        <a:latin typeface="Univers 45 Light"/>
        <a:ea typeface="+mn-ea"/>
        <a:cs typeface="Arial" pitchFamily="34" charset="0"/>
      </a:defRPr>
    </a:lvl7pPr>
    <a:lvl8pPr marL="3200400" algn="l" defTabSz="914400" rtl="0" eaLnBrk="1" latinLnBrk="0" hangingPunct="1">
      <a:defRPr sz="1000" kern="1200">
        <a:solidFill>
          <a:schemeClr val="tx1"/>
        </a:solidFill>
        <a:latin typeface="Univers 45 Light"/>
        <a:ea typeface="+mn-ea"/>
        <a:cs typeface="Arial" pitchFamily="34" charset="0"/>
      </a:defRPr>
    </a:lvl8pPr>
    <a:lvl9pPr marL="3657600" algn="l" defTabSz="914400" rtl="0" eaLnBrk="1" latinLnBrk="0" hangingPunct="1">
      <a:defRPr sz="1000" kern="1200">
        <a:solidFill>
          <a:schemeClr val="tx1"/>
        </a:solidFill>
        <a:latin typeface="Univers 45 Light"/>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CC"/>
    <a:srgbClr val="003399"/>
    <a:srgbClr val="05438D"/>
    <a:srgbClr val="00FF00"/>
    <a:srgbClr val="0000FF"/>
    <a:srgbClr val="EAEAEA"/>
    <a:srgbClr val="DDDDDD"/>
    <a:srgbClr val="C1BA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Stile chiaro 2 - Colore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EB9631B5-78F2-41C9-869B-9F39066F8104}" styleName="Stile medio 3 - Colore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Stile medio 1 - Color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62" autoAdjust="0"/>
    <p:restoredTop sz="92299" autoAdjust="0"/>
  </p:normalViewPr>
  <p:slideViewPr>
    <p:cSldViewPr snapToGrid="0">
      <p:cViewPr>
        <p:scale>
          <a:sx n="70" d="100"/>
          <a:sy n="70" d="100"/>
        </p:scale>
        <p:origin x="-1548" y="-72"/>
      </p:cViewPr>
      <p:guideLst>
        <p:guide orient="horz" pos="2160"/>
        <p:guide pos="36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0" d="100"/>
          <a:sy n="50" d="100"/>
        </p:scale>
        <p:origin x="2916" y="36"/>
      </p:cViewPr>
      <p:guideLst>
        <p:guide orient="horz" pos="3155"/>
        <p:guide orient="horz" pos="3126"/>
        <p:guide pos="2214"/>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4770" tIns="47383" rIns="94770" bIns="47383" numCol="1" anchor="t" anchorCtr="0" compatLnSpc="1">
            <a:prstTxWarp prst="textNoShape">
              <a:avLst/>
            </a:prstTxWarp>
          </a:bodyPr>
          <a:lstStyle>
            <a:lvl1pPr algn="l" defTabSz="944748" eaLnBrk="1" hangingPunct="1">
              <a:defRPr sz="1300">
                <a:latin typeface="Arial" charset="0"/>
                <a:cs typeface="+mn-cs"/>
              </a:defRPr>
            </a:lvl1pPr>
          </a:lstStyle>
          <a:p>
            <a:pPr>
              <a:defRPr/>
            </a:pPr>
            <a:endParaRPr lang="en-GB"/>
          </a:p>
        </p:txBody>
      </p:sp>
      <p:sp>
        <p:nvSpPr>
          <p:cNvPr id="63491" name="Rectangle 3"/>
          <p:cNvSpPr>
            <a:spLocks noGrp="1" noChangeArrowheads="1"/>
          </p:cNvSpPr>
          <p:nvPr>
            <p:ph type="dt" sz="quarter" idx="1"/>
          </p:nvPr>
        </p:nvSpPr>
        <p:spPr bwMode="auto">
          <a:xfrm>
            <a:off x="3848100" y="0"/>
            <a:ext cx="2947988" cy="496888"/>
          </a:xfrm>
          <a:prstGeom prst="rect">
            <a:avLst/>
          </a:prstGeom>
          <a:noFill/>
          <a:ln w="9525">
            <a:noFill/>
            <a:miter lim="800000"/>
            <a:headEnd/>
            <a:tailEnd/>
          </a:ln>
          <a:effectLst/>
        </p:spPr>
        <p:txBody>
          <a:bodyPr vert="horz" wrap="square" lIns="94770" tIns="47383" rIns="94770" bIns="47383" numCol="1" anchor="t" anchorCtr="0" compatLnSpc="1">
            <a:prstTxWarp prst="textNoShape">
              <a:avLst/>
            </a:prstTxWarp>
          </a:bodyPr>
          <a:lstStyle>
            <a:lvl1pPr algn="r" defTabSz="944748" eaLnBrk="1" hangingPunct="1">
              <a:defRPr sz="1300">
                <a:latin typeface="Arial" charset="0"/>
                <a:cs typeface="+mn-cs"/>
              </a:defRPr>
            </a:lvl1pPr>
          </a:lstStyle>
          <a:p>
            <a:pPr>
              <a:defRPr/>
            </a:pPr>
            <a:endParaRPr lang="en-GB"/>
          </a:p>
        </p:txBody>
      </p:sp>
      <p:sp>
        <p:nvSpPr>
          <p:cNvPr id="63492" name="Rectangle 4"/>
          <p:cNvSpPr>
            <a:spLocks noGrp="1" noChangeArrowheads="1"/>
          </p:cNvSpPr>
          <p:nvPr>
            <p:ph type="ftr" sz="quarter" idx="2"/>
          </p:nvPr>
        </p:nvSpPr>
        <p:spPr bwMode="auto">
          <a:xfrm>
            <a:off x="0" y="9428163"/>
            <a:ext cx="2949575" cy="496887"/>
          </a:xfrm>
          <a:prstGeom prst="rect">
            <a:avLst/>
          </a:prstGeom>
          <a:noFill/>
          <a:ln w="9525">
            <a:noFill/>
            <a:miter lim="800000"/>
            <a:headEnd/>
            <a:tailEnd/>
          </a:ln>
          <a:effectLst/>
        </p:spPr>
        <p:txBody>
          <a:bodyPr vert="horz" wrap="square" lIns="94770" tIns="47383" rIns="94770" bIns="47383" numCol="1" anchor="b" anchorCtr="0" compatLnSpc="1">
            <a:prstTxWarp prst="textNoShape">
              <a:avLst/>
            </a:prstTxWarp>
          </a:bodyPr>
          <a:lstStyle>
            <a:lvl1pPr algn="l" defTabSz="944748" eaLnBrk="1" hangingPunct="1">
              <a:defRPr sz="1300">
                <a:latin typeface="Arial" charset="0"/>
                <a:cs typeface="+mn-cs"/>
              </a:defRPr>
            </a:lvl1pPr>
          </a:lstStyle>
          <a:p>
            <a:pPr>
              <a:defRPr/>
            </a:pPr>
            <a:endParaRPr lang="en-GB"/>
          </a:p>
        </p:txBody>
      </p:sp>
      <p:sp>
        <p:nvSpPr>
          <p:cNvPr id="63493" name="Rectangle 5"/>
          <p:cNvSpPr>
            <a:spLocks noGrp="1" noChangeArrowheads="1"/>
          </p:cNvSpPr>
          <p:nvPr>
            <p:ph type="sldNum" sz="quarter" idx="3"/>
          </p:nvPr>
        </p:nvSpPr>
        <p:spPr bwMode="auto">
          <a:xfrm>
            <a:off x="3848100" y="9428163"/>
            <a:ext cx="2947988" cy="496887"/>
          </a:xfrm>
          <a:prstGeom prst="rect">
            <a:avLst/>
          </a:prstGeom>
          <a:noFill/>
          <a:ln w="9525">
            <a:noFill/>
            <a:miter lim="800000"/>
            <a:headEnd/>
            <a:tailEnd/>
          </a:ln>
          <a:effectLst/>
        </p:spPr>
        <p:txBody>
          <a:bodyPr vert="horz" wrap="square" lIns="94770" tIns="47383" rIns="94770" bIns="47383" numCol="1" anchor="b" anchorCtr="0" compatLnSpc="1">
            <a:prstTxWarp prst="textNoShape">
              <a:avLst/>
            </a:prstTxWarp>
          </a:bodyPr>
          <a:lstStyle>
            <a:lvl1pPr algn="r" defTabSz="944563" eaLnBrk="1" hangingPunct="1">
              <a:defRPr sz="1300">
                <a:latin typeface="Arial" pitchFamily="34" charset="0"/>
              </a:defRPr>
            </a:lvl1pPr>
          </a:lstStyle>
          <a:p>
            <a:pPr>
              <a:defRPr/>
            </a:pPr>
            <a:fld id="{C56C9E1F-68F5-4229-B974-6FD9C4CF494C}" type="slidenum">
              <a:rPr lang="en-GB" altLang="it-IT"/>
              <a:pPr>
                <a:defRPr/>
              </a:pPr>
              <a:t>‹N›</a:t>
            </a:fld>
            <a:endParaRPr lang="en-GB" altLang="it-IT"/>
          </a:p>
        </p:txBody>
      </p:sp>
    </p:spTree>
    <p:extLst>
      <p:ext uri="{BB962C8B-B14F-4D97-AF65-F5344CB8AC3E}">
        <p14:creationId xmlns:p14="http://schemas.microsoft.com/office/powerpoint/2010/main" val="1297097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47988" cy="496888"/>
          </a:xfrm>
          <a:prstGeom prst="rect">
            <a:avLst/>
          </a:prstGeom>
          <a:noFill/>
          <a:ln w="9525">
            <a:noFill/>
            <a:miter lim="800000"/>
            <a:headEnd/>
            <a:tailEnd/>
          </a:ln>
          <a:effectLst/>
        </p:spPr>
        <p:txBody>
          <a:bodyPr vert="horz" wrap="square" lIns="94882" tIns="47443" rIns="94882" bIns="47443" numCol="1" anchor="t" anchorCtr="0" compatLnSpc="1">
            <a:prstTxWarp prst="textNoShape">
              <a:avLst/>
            </a:prstTxWarp>
          </a:bodyPr>
          <a:lstStyle>
            <a:lvl1pPr algn="l" defTabSz="946304" eaLnBrk="1" hangingPunct="1">
              <a:defRPr sz="1300">
                <a:latin typeface="Arial" charset="0"/>
                <a:cs typeface="+mn-cs"/>
              </a:defRPr>
            </a:lvl1pPr>
          </a:lstStyle>
          <a:p>
            <a:pPr>
              <a:defRPr/>
            </a:pPr>
            <a:endParaRPr lang="en-GB"/>
          </a:p>
        </p:txBody>
      </p:sp>
      <p:sp>
        <p:nvSpPr>
          <p:cNvPr id="52227" name="Rectangle 3"/>
          <p:cNvSpPr>
            <a:spLocks noGrp="1" noChangeArrowheads="1"/>
          </p:cNvSpPr>
          <p:nvPr>
            <p:ph type="dt" idx="1"/>
          </p:nvPr>
        </p:nvSpPr>
        <p:spPr bwMode="auto">
          <a:xfrm>
            <a:off x="3848100" y="0"/>
            <a:ext cx="2947988" cy="496888"/>
          </a:xfrm>
          <a:prstGeom prst="rect">
            <a:avLst/>
          </a:prstGeom>
          <a:noFill/>
          <a:ln w="9525">
            <a:noFill/>
            <a:miter lim="800000"/>
            <a:headEnd/>
            <a:tailEnd/>
          </a:ln>
          <a:effectLst/>
        </p:spPr>
        <p:txBody>
          <a:bodyPr vert="horz" wrap="square" lIns="94882" tIns="47443" rIns="94882" bIns="47443" numCol="1" anchor="t" anchorCtr="0" compatLnSpc="1">
            <a:prstTxWarp prst="textNoShape">
              <a:avLst/>
            </a:prstTxWarp>
          </a:bodyPr>
          <a:lstStyle>
            <a:lvl1pPr algn="r" defTabSz="946304" eaLnBrk="1" hangingPunct="1">
              <a:defRPr sz="1300">
                <a:latin typeface="Arial" charset="0"/>
                <a:cs typeface="+mn-cs"/>
              </a:defRPr>
            </a:lvl1pPr>
          </a:lstStyle>
          <a:p>
            <a:pPr>
              <a:defRPr/>
            </a:pPr>
            <a:endParaRPr lang="en-GB"/>
          </a:p>
        </p:txBody>
      </p:sp>
      <p:sp>
        <p:nvSpPr>
          <p:cNvPr id="35844" name="Rectangle 4"/>
          <p:cNvSpPr>
            <a:spLocks noGrp="1" noRot="1" noChangeAspect="1" noChangeArrowheads="1" noTextEdit="1"/>
          </p:cNvSpPr>
          <p:nvPr>
            <p:ph type="sldImg" idx="2"/>
          </p:nvPr>
        </p:nvSpPr>
        <p:spPr bwMode="auto">
          <a:xfrm>
            <a:off x="719138" y="742950"/>
            <a:ext cx="5386387" cy="3729038"/>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681038" y="4718050"/>
            <a:ext cx="5435600" cy="4465638"/>
          </a:xfrm>
          <a:prstGeom prst="rect">
            <a:avLst/>
          </a:prstGeom>
          <a:noFill/>
          <a:ln w="9525">
            <a:noFill/>
            <a:miter lim="800000"/>
            <a:headEnd/>
            <a:tailEnd/>
          </a:ln>
          <a:effectLst/>
        </p:spPr>
        <p:txBody>
          <a:bodyPr vert="horz" wrap="square" lIns="94882" tIns="47443" rIns="94882" bIns="47443"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2230" name="Rectangle 6"/>
          <p:cNvSpPr>
            <a:spLocks noGrp="1" noChangeArrowheads="1"/>
          </p:cNvSpPr>
          <p:nvPr>
            <p:ph type="ftr" sz="quarter" idx="4"/>
          </p:nvPr>
        </p:nvSpPr>
        <p:spPr bwMode="auto">
          <a:xfrm>
            <a:off x="0" y="9428163"/>
            <a:ext cx="2947988" cy="496887"/>
          </a:xfrm>
          <a:prstGeom prst="rect">
            <a:avLst/>
          </a:prstGeom>
          <a:noFill/>
          <a:ln w="9525">
            <a:noFill/>
            <a:miter lim="800000"/>
            <a:headEnd/>
            <a:tailEnd/>
          </a:ln>
          <a:effectLst/>
        </p:spPr>
        <p:txBody>
          <a:bodyPr vert="horz" wrap="square" lIns="94882" tIns="47443" rIns="94882" bIns="47443" numCol="1" anchor="b" anchorCtr="0" compatLnSpc="1">
            <a:prstTxWarp prst="textNoShape">
              <a:avLst/>
            </a:prstTxWarp>
          </a:bodyPr>
          <a:lstStyle>
            <a:lvl1pPr algn="l" defTabSz="946304" eaLnBrk="1" hangingPunct="1">
              <a:defRPr sz="1300">
                <a:latin typeface="Arial" charset="0"/>
                <a:cs typeface="+mn-cs"/>
              </a:defRPr>
            </a:lvl1pPr>
          </a:lstStyle>
          <a:p>
            <a:pPr>
              <a:defRPr/>
            </a:pPr>
            <a:endParaRPr lang="en-GB"/>
          </a:p>
        </p:txBody>
      </p:sp>
      <p:sp>
        <p:nvSpPr>
          <p:cNvPr id="52231" name="Rectangle 7"/>
          <p:cNvSpPr>
            <a:spLocks noGrp="1" noChangeArrowheads="1"/>
          </p:cNvSpPr>
          <p:nvPr>
            <p:ph type="sldNum" sz="quarter" idx="5"/>
          </p:nvPr>
        </p:nvSpPr>
        <p:spPr bwMode="auto">
          <a:xfrm>
            <a:off x="3848100" y="9428163"/>
            <a:ext cx="2947988" cy="496887"/>
          </a:xfrm>
          <a:prstGeom prst="rect">
            <a:avLst/>
          </a:prstGeom>
          <a:noFill/>
          <a:ln w="9525">
            <a:noFill/>
            <a:miter lim="800000"/>
            <a:headEnd/>
            <a:tailEnd/>
          </a:ln>
          <a:effectLst/>
        </p:spPr>
        <p:txBody>
          <a:bodyPr vert="horz" wrap="square" lIns="94882" tIns="47443" rIns="94882" bIns="47443" numCol="1" anchor="b" anchorCtr="0" compatLnSpc="1">
            <a:prstTxWarp prst="textNoShape">
              <a:avLst/>
            </a:prstTxWarp>
          </a:bodyPr>
          <a:lstStyle>
            <a:lvl1pPr algn="r" defTabSz="946150" eaLnBrk="1" hangingPunct="1">
              <a:defRPr sz="1300">
                <a:latin typeface="Arial" pitchFamily="34" charset="0"/>
              </a:defRPr>
            </a:lvl1pPr>
          </a:lstStyle>
          <a:p>
            <a:pPr>
              <a:defRPr/>
            </a:pPr>
            <a:fld id="{EC3DD616-E4B6-4210-86F1-25CEB075BD2B}" type="slidenum">
              <a:rPr lang="en-GB" altLang="it-IT"/>
              <a:pPr>
                <a:defRPr/>
              </a:pPr>
              <a:t>‹N›</a:t>
            </a:fld>
            <a:endParaRPr lang="en-GB" altLang="it-IT"/>
          </a:p>
        </p:txBody>
      </p:sp>
    </p:spTree>
    <p:extLst>
      <p:ext uri="{BB962C8B-B14F-4D97-AF65-F5344CB8AC3E}">
        <p14:creationId xmlns:p14="http://schemas.microsoft.com/office/powerpoint/2010/main" val="32179395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egnaposto immagine diapositiva 1"/>
          <p:cNvSpPr>
            <a:spLocks noGrp="1" noRot="1" noChangeAspect="1" noTextEdit="1"/>
          </p:cNvSpPr>
          <p:nvPr>
            <p:ph type="sldImg"/>
          </p:nvPr>
        </p:nvSpPr>
        <p:spPr>
          <a:ln/>
        </p:spPr>
      </p:sp>
      <p:sp>
        <p:nvSpPr>
          <p:cNvPr id="36867" name="Segnaposto note 2"/>
          <p:cNvSpPr>
            <a:spLocks noGrp="1"/>
          </p:cNvSpPr>
          <p:nvPr>
            <p:ph type="body" idx="1"/>
          </p:nvPr>
        </p:nvSpPr>
        <p:spPr>
          <a:noFill/>
          <a:ln/>
        </p:spPr>
        <p:txBody>
          <a:bodyPr/>
          <a:lstStyle/>
          <a:p>
            <a:endParaRPr lang="it-IT" altLang="it-IT" smtClean="0">
              <a:latin typeface="Arial" pitchFamily="34" charset="0"/>
            </a:endParaRPr>
          </a:p>
        </p:txBody>
      </p:sp>
      <p:sp>
        <p:nvSpPr>
          <p:cNvPr id="36868" name="Segnaposto numero diapositiva 3"/>
          <p:cNvSpPr>
            <a:spLocks noGrp="1"/>
          </p:cNvSpPr>
          <p:nvPr>
            <p:ph type="sldNum" sz="quarter" idx="5"/>
          </p:nvPr>
        </p:nvSpPr>
        <p:spPr>
          <a:noFill/>
        </p:spPr>
        <p:txBody>
          <a:bodyPr/>
          <a:lstStyle/>
          <a:p>
            <a:fld id="{E4461DF5-0A6C-45E0-AF64-78B35670B84E}" type="slidenum">
              <a:rPr lang="en-GB" altLang="it-IT" smtClean="0"/>
              <a:pPr/>
              <a:t>1</a:t>
            </a:fld>
            <a:endParaRPr lang="en-GB" alt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Diapositiva titolo">
    <p:spTree>
      <p:nvGrpSpPr>
        <p:cNvPr id="1" name=""/>
        <p:cNvGrpSpPr/>
        <p:nvPr/>
      </p:nvGrpSpPr>
      <p:grpSpPr>
        <a:xfrm>
          <a:off x="0" y="0"/>
          <a:ext cx="0" cy="0"/>
          <a:chOff x="0" y="0"/>
          <a:chExt cx="0" cy="0"/>
        </a:xfrm>
      </p:grpSpPr>
      <p:cxnSp>
        <p:nvCxnSpPr>
          <p:cNvPr id="3" name="Connettore 1 8"/>
          <p:cNvCxnSpPr>
            <a:cxnSpLocks noChangeShapeType="1"/>
          </p:cNvCxnSpPr>
          <p:nvPr userDrawn="1"/>
        </p:nvCxnSpPr>
        <p:spPr bwMode="auto">
          <a:xfrm>
            <a:off x="2073275" y="549275"/>
            <a:ext cx="7200900" cy="0"/>
          </a:xfrm>
          <a:prstGeom prst="line">
            <a:avLst/>
          </a:prstGeom>
          <a:noFill/>
          <a:ln w="9525" algn="ctr">
            <a:noFill/>
            <a:round/>
            <a:headEnd/>
            <a:tailEnd/>
          </a:ln>
        </p:spPr>
      </p:cxnSp>
      <p:cxnSp>
        <p:nvCxnSpPr>
          <p:cNvPr id="4" name="Connettore 1 10"/>
          <p:cNvCxnSpPr>
            <a:cxnSpLocks noChangeShapeType="1"/>
          </p:cNvCxnSpPr>
          <p:nvPr userDrawn="1"/>
        </p:nvCxnSpPr>
        <p:spPr bwMode="auto">
          <a:xfrm>
            <a:off x="2073275" y="549275"/>
            <a:ext cx="7200900" cy="0"/>
          </a:xfrm>
          <a:prstGeom prst="line">
            <a:avLst/>
          </a:prstGeom>
          <a:noFill/>
          <a:ln w="9525" algn="ctr">
            <a:noFill/>
            <a:round/>
            <a:headEnd/>
            <a:tailEnd/>
          </a:ln>
        </p:spPr>
      </p:cxnSp>
      <p:cxnSp>
        <p:nvCxnSpPr>
          <p:cNvPr id="5" name="Connettore 1 12"/>
          <p:cNvCxnSpPr>
            <a:cxnSpLocks noChangeShapeType="1"/>
          </p:cNvCxnSpPr>
          <p:nvPr userDrawn="1"/>
        </p:nvCxnSpPr>
        <p:spPr bwMode="auto">
          <a:xfrm>
            <a:off x="2073275" y="1268413"/>
            <a:ext cx="6408738" cy="0"/>
          </a:xfrm>
          <a:prstGeom prst="line">
            <a:avLst/>
          </a:prstGeom>
          <a:noFill/>
          <a:ln w="9525" algn="ctr">
            <a:noFill/>
            <a:round/>
            <a:headEnd/>
            <a:tailEnd/>
          </a:ln>
        </p:spPr>
      </p:cxnSp>
      <p:sp>
        <p:nvSpPr>
          <p:cNvPr id="6" name="Rettangolo 12"/>
          <p:cNvSpPr/>
          <p:nvPr userDrawn="1"/>
        </p:nvSpPr>
        <p:spPr>
          <a:xfrm>
            <a:off x="1592263" y="723900"/>
            <a:ext cx="7929562" cy="28575"/>
          </a:xfrm>
          <a:prstGeom prst="rect">
            <a:avLst/>
          </a:prstGeom>
          <a:solidFill>
            <a:schemeClr val="bg1">
              <a:lumMod val="50000"/>
            </a:schemeClr>
          </a:solidFill>
          <a:ln w="19050">
            <a:solidFill>
              <a:srgbClr val="3366C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t-IT" dirty="0"/>
          </a:p>
        </p:txBody>
      </p:sp>
      <p:sp>
        <p:nvSpPr>
          <p:cNvPr id="7" name="Rettangolo 13"/>
          <p:cNvSpPr/>
          <p:nvPr userDrawn="1"/>
        </p:nvSpPr>
        <p:spPr>
          <a:xfrm>
            <a:off x="1592263" y="6369050"/>
            <a:ext cx="7929562" cy="28575"/>
          </a:xfrm>
          <a:prstGeom prst="rect">
            <a:avLst/>
          </a:prstGeom>
          <a:solidFill>
            <a:srgbClr val="05438D"/>
          </a:solidFill>
          <a:ln w="19050">
            <a:solidFill>
              <a:srgbClr val="3366C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t-IT" dirty="0"/>
          </a:p>
        </p:txBody>
      </p:sp>
      <p:sp>
        <p:nvSpPr>
          <p:cNvPr id="8" name="CasellaDiTesto 14"/>
          <p:cNvSpPr txBox="1">
            <a:spLocks noChangeArrowheads="1"/>
          </p:cNvSpPr>
          <p:nvPr userDrawn="1"/>
        </p:nvSpPr>
        <p:spPr bwMode="auto">
          <a:xfrm>
            <a:off x="3368675" y="6513513"/>
            <a:ext cx="34909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Univers 45 Light"/>
                <a:cs typeface="Arial" panose="020B0604020202020204" pitchFamily="34" charset="0"/>
              </a:defRPr>
            </a:lvl1pPr>
            <a:lvl2pPr marL="742950" indent="-285750">
              <a:defRPr sz="1000">
                <a:solidFill>
                  <a:schemeClr val="tx1"/>
                </a:solidFill>
                <a:latin typeface="Univers 45 Light"/>
                <a:cs typeface="Arial" panose="020B0604020202020204" pitchFamily="34" charset="0"/>
              </a:defRPr>
            </a:lvl2pPr>
            <a:lvl3pPr marL="1143000" indent="-228600">
              <a:defRPr sz="1000">
                <a:solidFill>
                  <a:schemeClr val="tx1"/>
                </a:solidFill>
                <a:latin typeface="Univers 45 Light"/>
                <a:cs typeface="Arial" panose="020B0604020202020204" pitchFamily="34" charset="0"/>
              </a:defRPr>
            </a:lvl3pPr>
            <a:lvl4pPr marL="1600200" indent="-228600">
              <a:defRPr sz="1000">
                <a:solidFill>
                  <a:schemeClr val="tx1"/>
                </a:solidFill>
                <a:latin typeface="Univers 45 Light"/>
                <a:cs typeface="Arial" panose="020B0604020202020204" pitchFamily="34" charset="0"/>
              </a:defRPr>
            </a:lvl4pPr>
            <a:lvl5pPr marL="2057400" indent="-228600">
              <a:defRPr sz="1000">
                <a:solidFill>
                  <a:schemeClr val="tx1"/>
                </a:solidFill>
                <a:latin typeface="Univers 45 Light"/>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Univers 45 Light"/>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Univers 45 Light"/>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Univers 45 Light"/>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Univers 45 Light"/>
                <a:cs typeface="Arial" panose="020B0604020202020204" pitchFamily="34" charset="0"/>
              </a:defRPr>
            </a:lvl9pPr>
          </a:lstStyle>
          <a:p>
            <a:pPr eaLnBrk="1" hangingPunct="1">
              <a:defRPr/>
            </a:pPr>
            <a:r>
              <a:rPr lang="it-IT" altLang="it-IT" i="1" dirty="0" smtClean="0">
                <a:solidFill>
                  <a:srgbClr val="353535"/>
                </a:solidFill>
                <a:latin typeface="Univers 55"/>
              </a:rPr>
              <a:t>Informazioni confidenziali ad utilizzo esclusivo di Assofarm</a:t>
            </a:r>
          </a:p>
        </p:txBody>
      </p:sp>
      <p:sp>
        <p:nvSpPr>
          <p:cNvPr id="9" name="Segnaposto numero diapositiva 14"/>
          <p:cNvSpPr txBox="1">
            <a:spLocks/>
          </p:cNvSpPr>
          <p:nvPr userDrawn="1"/>
        </p:nvSpPr>
        <p:spPr>
          <a:xfrm>
            <a:off x="7462838" y="6505575"/>
            <a:ext cx="2133600" cy="365125"/>
          </a:xfrm>
          <a:prstGeom prst="rect">
            <a:avLst/>
          </a:prstGeom>
        </p:spPr>
        <p:txBody>
          <a:bodyPr/>
          <a:lstStyle>
            <a:lvl1pPr>
              <a:defRPr sz="1000">
                <a:solidFill>
                  <a:schemeClr val="tx1"/>
                </a:solidFill>
                <a:latin typeface="Univers 45 Light"/>
                <a:cs typeface="Arial" pitchFamily="34" charset="0"/>
              </a:defRPr>
            </a:lvl1pPr>
            <a:lvl2pPr marL="742950" indent="-285750">
              <a:defRPr sz="1000">
                <a:solidFill>
                  <a:schemeClr val="tx1"/>
                </a:solidFill>
                <a:latin typeface="Univers 45 Light"/>
                <a:cs typeface="Arial" pitchFamily="34" charset="0"/>
              </a:defRPr>
            </a:lvl2pPr>
            <a:lvl3pPr marL="1143000" indent="-228600">
              <a:defRPr sz="1000">
                <a:solidFill>
                  <a:schemeClr val="tx1"/>
                </a:solidFill>
                <a:latin typeface="Univers 45 Light"/>
                <a:cs typeface="Arial" pitchFamily="34" charset="0"/>
              </a:defRPr>
            </a:lvl3pPr>
            <a:lvl4pPr marL="1600200" indent="-228600">
              <a:defRPr sz="1000">
                <a:solidFill>
                  <a:schemeClr val="tx1"/>
                </a:solidFill>
                <a:latin typeface="Univers 45 Light"/>
                <a:cs typeface="Arial" pitchFamily="34" charset="0"/>
              </a:defRPr>
            </a:lvl4pPr>
            <a:lvl5pPr marL="2057400" indent="-228600">
              <a:defRPr sz="1000">
                <a:solidFill>
                  <a:schemeClr val="tx1"/>
                </a:solidFill>
                <a:latin typeface="Univers 45 Light"/>
                <a:cs typeface="Arial" pitchFamily="34" charset="0"/>
              </a:defRPr>
            </a:lvl5pPr>
            <a:lvl6pPr marL="2514600" indent="-228600" eaLnBrk="0" fontAlgn="base" hangingPunct="0">
              <a:spcBef>
                <a:spcPct val="0"/>
              </a:spcBef>
              <a:spcAft>
                <a:spcPct val="0"/>
              </a:spcAft>
              <a:defRPr sz="1000">
                <a:solidFill>
                  <a:schemeClr val="tx1"/>
                </a:solidFill>
                <a:latin typeface="Univers 45 Light"/>
                <a:cs typeface="Arial" pitchFamily="34" charset="0"/>
              </a:defRPr>
            </a:lvl6pPr>
            <a:lvl7pPr marL="2971800" indent="-228600" eaLnBrk="0" fontAlgn="base" hangingPunct="0">
              <a:spcBef>
                <a:spcPct val="0"/>
              </a:spcBef>
              <a:spcAft>
                <a:spcPct val="0"/>
              </a:spcAft>
              <a:defRPr sz="1000">
                <a:solidFill>
                  <a:schemeClr val="tx1"/>
                </a:solidFill>
                <a:latin typeface="Univers 45 Light"/>
                <a:cs typeface="Arial" pitchFamily="34" charset="0"/>
              </a:defRPr>
            </a:lvl7pPr>
            <a:lvl8pPr marL="3429000" indent="-228600" eaLnBrk="0" fontAlgn="base" hangingPunct="0">
              <a:spcBef>
                <a:spcPct val="0"/>
              </a:spcBef>
              <a:spcAft>
                <a:spcPct val="0"/>
              </a:spcAft>
              <a:defRPr sz="1000">
                <a:solidFill>
                  <a:schemeClr val="tx1"/>
                </a:solidFill>
                <a:latin typeface="Univers 45 Light"/>
                <a:cs typeface="Arial" pitchFamily="34" charset="0"/>
              </a:defRPr>
            </a:lvl8pPr>
            <a:lvl9pPr marL="3886200" indent="-228600" eaLnBrk="0" fontAlgn="base" hangingPunct="0">
              <a:spcBef>
                <a:spcPct val="0"/>
              </a:spcBef>
              <a:spcAft>
                <a:spcPct val="0"/>
              </a:spcAft>
              <a:defRPr sz="1000">
                <a:solidFill>
                  <a:schemeClr val="tx1"/>
                </a:solidFill>
                <a:latin typeface="Univers 45 Light"/>
                <a:cs typeface="Arial" pitchFamily="34" charset="0"/>
              </a:defRPr>
            </a:lvl9pPr>
          </a:lstStyle>
          <a:p>
            <a:pPr algn="r" eaLnBrk="1" hangingPunct="1">
              <a:defRPr/>
            </a:pPr>
            <a:fld id="{D0D10DA5-48C0-401D-BD7C-50DA71785137}" type="slidenum">
              <a:rPr lang="it-IT" altLang="it-IT" sz="1200" smtClean="0">
                <a:latin typeface="Univers 55"/>
              </a:rPr>
              <a:pPr algn="r" eaLnBrk="1" hangingPunct="1">
                <a:defRPr/>
              </a:pPr>
              <a:t>‹N›</a:t>
            </a:fld>
            <a:endParaRPr lang="it-IT" altLang="it-IT" sz="1200" smtClean="0">
              <a:latin typeface="Univers 55"/>
            </a:endParaRPr>
          </a:p>
        </p:txBody>
      </p:sp>
      <p:pic>
        <p:nvPicPr>
          <p:cNvPr id="11" name="Picture 2"/>
          <p:cNvPicPr>
            <a:picLocks noChangeAspect="1" noChangeArrowheads="1"/>
          </p:cNvPicPr>
          <p:nvPr userDrawn="1"/>
        </p:nvPicPr>
        <p:blipFill>
          <a:blip r:embed="rId2" cstate="print"/>
          <a:srcRect/>
          <a:stretch>
            <a:fillRect/>
          </a:stretch>
        </p:blipFill>
        <p:spPr bwMode="auto">
          <a:xfrm>
            <a:off x="288925" y="6235700"/>
            <a:ext cx="1606550" cy="555625"/>
          </a:xfrm>
          <a:prstGeom prst="rect">
            <a:avLst/>
          </a:prstGeom>
          <a:noFill/>
          <a:ln w="9525">
            <a:noFill/>
            <a:miter lim="800000"/>
            <a:headEnd/>
            <a:tailEnd/>
          </a:ln>
        </p:spPr>
      </p:pic>
      <p:sp>
        <p:nvSpPr>
          <p:cNvPr id="20" name="Segnaposto testo 19"/>
          <p:cNvSpPr>
            <a:spLocks noGrp="1"/>
          </p:cNvSpPr>
          <p:nvPr>
            <p:ph type="body" sz="quarter" idx="10"/>
          </p:nvPr>
        </p:nvSpPr>
        <p:spPr>
          <a:xfrm>
            <a:off x="523875" y="31508"/>
            <a:ext cx="6881813" cy="654050"/>
          </a:xfrm>
          <a:prstGeom prst="rect">
            <a:avLst/>
          </a:prstGeom>
        </p:spPr>
        <p:txBody>
          <a:bodyPr/>
          <a:lstStyle>
            <a:lvl1pPr>
              <a:lnSpc>
                <a:spcPct val="100000"/>
              </a:lnSpc>
              <a:spcBef>
                <a:spcPts val="200"/>
              </a:spcBef>
              <a:defRPr sz="1800">
                <a:latin typeface="Arial" pitchFamily="34" charset="0"/>
                <a:cs typeface="Arial" pitchFamily="34" charset="0"/>
              </a:defRPr>
            </a:lvl1pPr>
            <a:lvl2pPr>
              <a:lnSpc>
                <a:spcPct val="100000"/>
              </a:lnSpc>
              <a:spcBef>
                <a:spcPts val="200"/>
              </a:spcBef>
              <a:buNone/>
              <a:defRPr sz="1800">
                <a:latin typeface="Arial" pitchFamily="34" charset="0"/>
                <a:cs typeface="Arial" pitchFamily="34" charset="0"/>
              </a:defRPr>
            </a:lvl2pPr>
            <a:lvl5pPr>
              <a:buNone/>
              <a:defRPr/>
            </a:lvl5pPr>
          </a:lstStyle>
          <a:p>
            <a:pPr lvl="0"/>
            <a:r>
              <a:rPr lang="it-IT" dirty="0" smtClean="0"/>
              <a:t>Fare clic per modificare stili del testo dello schema</a:t>
            </a:r>
          </a:p>
          <a:p>
            <a:pPr lvl="1"/>
            <a:r>
              <a:rPr lang="it-IT" dirty="0" smtClean="0"/>
              <a:t>Secondo livello</a:t>
            </a: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0" r:id="rId1"/>
    <p:sldLayoutId id="2147483681" r:id="rId2"/>
  </p:sldLayoutIdLst>
  <p:hf sldNum="0" hdr="0" ftr="0"/>
  <p:txStyles>
    <p:titleStyle>
      <a:lvl1pPr algn="l" rtl="0" eaLnBrk="0" fontAlgn="base" hangingPunct="0">
        <a:spcBef>
          <a:spcPct val="0"/>
        </a:spcBef>
        <a:spcAft>
          <a:spcPct val="0"/>
        </a:spcAft>
        <a:defRPr sz="2200" b="1">
          <a:solidFill>
            <a:srgbClr val="000099"/>
          </a:solidFill>
          <a:latin typeface="Calibri" pitchFamily="34" charset="0"/>
          <a:ea typeface="+mj-ea"/>
          <a:cs typeface="+mj-cs"/>
        </a:defRPr>
      </a:lvl1pPr>
      <a:lvl2pPr algn="l" rtl="0" eaLnBrk="0" fontAlgn="base" hangingPunct="0">
        <a:spcBef>
          <a:spcPct val="0"/>
        </a:spcBef>
        <a:spcAft>
          <a:spcPct val="0"/>
        </a:spcAft>
        <a:defRPr sz="2200" b="1">
          <a:solidFill>
            <a:srgbClr val="000099"/>
          </a:solidFill>
          <a:latin typeface="Calibri" panose="020F0502020204030204" pitchFamily="34" charset="0"/>
        </a:defRPr>
      </a:lvl2pPr>
      <a:lvl3pPr algn="l" rtl="0" eaLnBrk="0" fontAlgn="base" hangingPunct="0">
        <a:spcBef>
          <a:spcPct val="0"/>
        </a:spcBef>
        <a:spcAft>
          <a:spcPct val="0"/>
        </a:spcAft>
        <a:defRPr sz="2200" b="1">
          <a:solidFill>
            <a:srgbClr val="000099"/>
          </a:solidFill>
          <a:latin typeface="Calibri" panose="020F0502020204030204" pitchFamily="34" charset="0"/>
        </a:defRPr>
      </a:lvl3pPr>
      <a:lvl4pPr algn="l" rtl="0" eaLnBrk="0" fontAlgn="base" hangingPunct="0">
        <a:spcBef>
          <a:spcPct val="0"/>
        </a:spcBef>
        <a:spcAft>
          <a:spcPct val="0"/>
        </a:spcAft>
        <a:defRPr sz="2200" b="1">
          <a:solidFill>
            <a:srgbClr val="000099"/>
          </a:solidFill>
          <a:latin typeface="Calibri" panose="020F0502020204030204" pitchFamily="34" charset="0"/>
        </a:defRPr>
      </a:lvl4pPr>
      <a:lvl5pPr algn="l" rtl="0" eaLnBrk="0" fontAlgn="base" hangingPunct="0">
        <a:spcBef>
          <a:spcPct val="0"/>
        </a:spcBef>
        <a:spcAft>
          <a:spcPct val="0"/>
        </a:spcAft>
        <a:defRPr sz="2200" b="1">
          <a:solidFill>
            <a:srgbClr val="000099"/>
          </a:solidFill>
          <a:latin typeface="Calibri" panose="020F0502020204030204" pitchFamily="34" charset="0"/>
        </a:defRPr>
      </a:lvl5pPr>
      <a:lvl6pPr marL="457200" algn="l" rtl="0" eaLnBrk="1" fontAlgn="base" hangingPunct="1">
        <a:spcBef>
          <a:spcPct val="0"/>
        </a:spcBef>
        <a:spcAft>
          <a:spcPct val="0"/>
        </a:spcAft>
        <a:defRPr sz="2000">
          <a:solidFill>
            <a:schemeClr val="bg1"/>
          </a:solidFill>
          <a:latin typeface="Univers 55" pitchFamily="2" charset="0"/>
        </a:defRPr>
      </a:lvl6pPr>
      <a:lvl7pPr marL="914400" algn="l" rtl="0" eaLnBrk="1" fontAlgn="base" hangingPunct="1">
        <a:spcBef>
          <a:spcPct val="0"/>
        </a:spcBef>
        <a:spcAft>
          <a:spcPct val="0"/>
        </a:spcAft>
        <a:defRPr sz="2000">
          <a:solidFill>
            <a:schemeClr val="bg1"/>
          </a:solidFill>
          <a:latin typeface="Univers 55" pitchFamily="2" charset="0"/>
        </a:defRPr>
      </a:lvl7pPr>
      <a:lvl8pPr marL="1371600" algn="l" rtl="0" eaLnBrk="1" fontAlgn="base" hangingPunct="1">
        <a:spcBef>
          <a:spcPct val="0"/>
        </a:spcBef>
        <a:spcAft>
          <a:spcPct val="0"/>
        </a:spcAft>
        <a:defRPr sz="2000">
          <a:solidFill>
            <a:schemeClr val="bg1"/>
          </a:solidFill>
          <a:latin typeface="Univers 55" pitchFamily="2" charset="0"/>
        </a:defRPr>
      </a:lvl8pPr>
      <a:lvl9pPr marL="1828800" algn="l" rtl="0" eaLnBrk="1" fontAlgn="base" hangingPunct="1">
        <a:spcBef>
          <a:spcPct val="0"/>
        </a:spcBef>
        <a:spcAft>
          <a:spcPct val="0"/>
        </a:spcAft>
        <a:defRPr sz="2000">
          <a:solidFill>
            <a:schemeClr val="bg1"/>
          </a:solidFill>
          <a:latin typeface="Univers 55" pitchFamily="2" charset="0"/>
        </a:defRPr>
      </a:lvl9pPr>
    </p:titleStyle>
    <p:bodyStyle>
      <a:lvl1pPr marL="342900" indent="-342900" algn="l" rtl="0" eaLnBrk="0" fontAlgn="base" hangingPunct="0">
        <a:spcBef>
          <a:spcPct val="40000"/>
        </a:spcBef>
        <a:spcAft>
          <a:spcPct val="0"/>
        </a:spcAft>
        <a:defRPr sz="1000" b="1">
          <a:solidFill>
            <a:schemeClr val="tx2"/>
          </a:solidFill>
          <a:latin typeface="+mn-lt"/>
          <a:ea typeface="+mn-ea"/>
          <a:cs typeface="+mn-cs"/>
        </a:defRPr>
      </a:lvl1pPr>
      <a:lvl2pPr marL="180975" indent="-179388" algn="l" rtl="0" eaLnBrk="0" fontAlgn="base" hangingPunct="0">
        <a:spcBef>
          <a:spcPct val="40000"/>
        </a:spcBef>
        <a:spcAft>
          <a:spcPct val="0"/>
        </a:spcAft>
        <a:buClr>
          <a:schemeClr val="tx2"/>
        </a:buClr>
        <a:buSzPct val="85000"/>
        <a:buFont typeface="Wingdings" pitchFamily="2" charset="2"/>
        <a:buChar char="l"/>
        <a:defRPr sz="1000">
          <a:solidFill>
            <a:schemeClr val="tx1"/>
          </a:solidFill>
          <a:latin typeface="+mn-lt"/>
        </a:defRPr>
      </a:lvl2pPr>
      <a:lvl3pPr marL="361950" indent="-179388" algn="l" rtl="0" eaLnBrk="0" fontAlgn="base" hangingPunct="0">
        <a:spcBef>
          <a:spcPct val="40000"/>
        </a:spcBef>
        <a:spcAft>
          <a:spcPct val="0"/>
        </a:spcAft>
        <a:buClr>
          <a:schemeClr val="tx2"/>
        </a:buClr>
        <a:buSzPct val="85000"/>
        <a:buFont typeface="Symbol" pitchFamily="18" charset="2"/>
        <a:buChar char="-"/>
        <a:defRPr sz="1000">
          <a:solidFill>
            <a:schemeClr val="tx1"/>
          </a:solidFill>
          <a:latin typeface="+mn-lt"/>
        </a:defRPr>
      </a:lvl3pPr>
      <a:lvl4pPr marL="541338" indent="-177800" algn="l" rtl="0" eaLnBrk="0" fontAlgn="base" hangingPunct="0">
        <a:spcBef>
          <a:spcPct val="40000"/>
        </a:spcBef>
        <a:spcAft>
          <a:spcPct val="0"/>
        </a:spcAft>
        <a:buClr>
          <a:schemeClr val="tx2"/>
        </a:buClr>
        <a:buSzPct val="85000"/>
        <a:buFont typeface="Wingdings" pitchFamily="2" charset="2"/>
        <a:buChar char="l"/>
        <a:defRPr sz="1000">
          <a:solidFill>
            <a:schemeClr val="tx1"/>
          </a:solidFill>
          <a:latin typeface="+mn-lt"/>
        </a:defRPr>
      </a:lvl4pPr>
      <a:lvl5pPr marL="723900" indent="-180975" algn="l" rtl="0" eaLnBrk="0" fontAlgn="base" hangingPunct="0">
        <a:spcBef>
          <a:spcPct val="40000"/>
        </a:spcBef>
        <a:spcAft>
          <a:spcPct val="0"/>
        </a:spcAft>
        <a:buClr>
          <a:schemeClr val="tx2"/>
        </a:buClr>
        <a:buSzPct val="85000"/>
        <a:buFont typeface="Symbol" pitchFamily="18" charset="2"/>
        <a:buChar char="-"/>
        <a:defRPr sz="1000">
          <a:solidFill>
            <a:schemeClr val="tx1"/>
          </a:solidFill>
          <a:latin typeface="+mn-lt"/>
        </a:defRPr>
      </a:lvl5pPr>
      <a:lvl6pPr marL="11811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6pPr>
      <a:lvl7pPr marL="16383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7pPr>
      <a:lvl8pPr marL="20955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8pPr>
      <a:lvl9pPr marL="25527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50" name="Connettore 1 3"/>
          <p:cNvCxnSpPr>
            <a:cxnSpLocks noChangeShapeType="1"/>
          </p:cNvCxnSpPr>
          <p:nvPr/>
        </p:nvCxnSpPr>
        <p:spPr bwMode="auto">
          <a:xfrm>
            <a:off x="2073275" y="549275"/>
            <a:ext cx="7200900" cy="0"/>
          </a:xfrm>
          <a:prstGeom prst="line">
            <a:avLst/>
          </a:prstGeom>
          <a:noFill/>
          <a:ln w="9525" algn="ctr">
            <a:noFill/>
            <a:round/>
            <a:headEnd/>
            <a:tailEnd/>
          </a:ln>
        </p:spPr>
      </p:cxnSp>
      <p:cxnSp>
        <p:nvCxnSpPr>
          <p:cNvPr id="2051" name="Connettore 1 10"/>
          <p:cNvCxnSpPr>
            <a:cxnSpLocks noChangeShapeType="1"/>
          </p:cNvCxnSpPr>
          <p:nvPr/>
        </p:nvCxnSpPr>
        <p:spPr bwMode="auto">
          <a:xfrm>
            <a:off x="2073275" y="549275"/>
            <a:ext cx="7200900" cy="0"/>
          </a:xfrm>
          <a:prstGeom prst="line">
            <a:avLst/>
          </a:prstGeom>
          <a:noFill/>
          <a:ln w="9525" algn="ctr">
            <a:noFill/>
            <a:round/>
            <a:headEnd/>
            <a:tailEnd/>
          </a:ln>
        </p:spPr>
      </p:cxnSp>
      <p:cxnSp>
        <p:nvCxnSpPr>
          <p:cNvPr id="2052" name="Connettore 1 12"/>
          <p:cNvCxnSpPr>
            <a:cxnSpLocks noChangeShapeType="1"/>
          </p:cNvCxnSpPr>
          <p:nvPr/>
        </p:nvCxnSpPr>
        <p:spPr bwMode="auto">
          <a:xfrm>
            <a:off x="2073275" y="1268413"/>
            <a:ext cx="6408738" cy="0"/>
          </a:xfrm>
          <a:prstGeom prst="line">
            <a:avLst/>
          </a:prstGeom>
          <a:noFill/>
          <a:ln w="9525" algn="ctr">
            <a:noFill/>
            <a:round/>
            <a:headEnd/>
            <a:tailEnd/>
          </a:ln>
        </p:spPr>
      </p:cxnSp>
      <p:sp>
        <p:nvSpPr>
          <p:cNvPr id="2053" name="CasellaDiTesto 7"/>
          <p:cNvSpPr txBox="1">
            <a:spLocks noChangeArrowheads="1"/>
          </p:cNvSpPr>
          <p:nvPr/>
        </p:nvSpPr>
        <p:spPr bwMode="auto">
          <a:xfrm>
            <a:off x="2073275" y="2349500"/>
            <a:ext cx="6226175" cy="2862263"/>
          </a:xfrm>
          <a:prstGeom prst="rect">
            <a:avLst/>
          </a:prstGeom>
          <a:noFill/>
          <a:ln w="9525">
            <a:noFill/>
            <a:miter lim="800000"/>
            <a:headEnd/>
            <a:tailEnd/>
          </a:ln>
        </p:spPr>
        <p:txBody>
          <a:bodyPr>
            <a:spAutoFit/>
          </a:bodyPr>
          <a:lstStyle/>
          <a:p>
            <a:pPr eaLnBrk="1" hangingPunct="1"/>
            <a:r>
              <a:rPr lang="it-IT" altLang="it-IT" sz="1800" b="1" dirty="0">
                <a:latin typeface="Arial" pitchFamily="34" charset="0"/>
              </a:rPr>
              <a:t>Farmacie comunali</a:t>
            </a:r>
          </a:p>
          <a:p>
            <a:pPr eaLnBrk="1" hangingPunct="1"/>
            <a:endParaRPr lang="it-IT" altLang="it-IT" sz="1800" dirty="0"/>
          </a:p>
          <a:p>
            <a:pPr eaLnBrk="1" hangingPunct="1"/>
            <a:r>
              <a:rPr lang="it-IT" altLang="it-IT" sz="1800" dirty="0"/>
              <a:t>Valutazione economica delle Aziende pubbliche che gestiscono farmacie</a:t>
            </a:r>
          </a:p>
          <a:p>
            <a:pPr eaLnBrk="1" hangingPunct="1"/>
            <a:r>
              <a:rPr lang="it-IT" altLang="it-IT" sz="1800" dirty="0">
                <a:latin typeface="Arial" pitchFamily="34" charset="0"/>
              </a:rPr>
              <a:t/>
            </a:r>
            <a:br>
              <a:rPr lang="it-IT" altLang="it-IT" sz="1800" dirty="0">
                <a:latin typeface="Arial" pitchFamily="34" charset="0"/>
              </a:rPr>
            </a:br>
            <a:r>
              <a:rPr lang="it-IT" altLang="it-IT" sz="1800" dirty="0">
                <a:latin typeface="Arial" pitchFamily="34" charset="0"/>
              </a:rPr>
              <a:t/>
            </a:r>
            <a:br>
              <a:rPr lang="it-IT" altLang="it-IT" sz="1800" dirty="0">
                <a:latin typeface="Arial" pitchFamily="34" charset="0"/>
              </a:rPr>
            </a:br>
            <a:r>
              <a:rPr lang="it-IT" altLang="it-IT" sz="1800">
                <a:latin typeface="Arial" pitchFamily="34" charset="0"/>
              </a:rPr>
              <a:t/>
            </a:r>
            <a:br>
              <a:rPr lang="it-IT" altLang="it-IT" sz="1800">
                <a:latin typeface="Arial" pitchFamily="34" charset="0"/>
              </a:rPr>
            </a:br>
            <a:r>
              <a:rPr lang="it-IT" altLang="it-IT" sz="1800" smtClean="0">
                <a:latin typeface="Arial" pitchFamily="34" charset="0"/>
              </a:rPr>
              <a:t>Roma,  </a:t>
            </a:r>
            <a:r>
              <a:rPr lang="it-IT" altLang="it-IT" sz="1800" dirty="0" smtClean="0">
                <a:latin typeface="Arial" pitchFamily="34" charset="0"/>
              </a:rPr>
              <a:t>16 novembre </a:t>
            </a:r>
            <a:r>
              <a:rPr lang="it-IT" altLang="it-IT" sz="1800" dirty="0">
                <a:latin typeface="Arial" pitchFamily="34" charset="0"/>
              </a:rPr>
              <a:t>2015</a:t>
            </a:r>
            <a:br>
              <a:rPr lang="it-IT" altLang="it-IT" sz="1800" dirty="0">
                <a:latin typeface="Arial" pitchFamily="34" charset="0"/>
              </a:rPr>
            </a:br>
            <a:r>
              <a:rPr lang="it-IT" altLang="it-IT" sz="1800" dirty="0">
                <a:latin typeface="Arial" pitchFamily="34" charset="0"/>
              </a:rPr>
              <a:t/>
            </a:r>
            <a:br>
              <a:rPr lang="it-IT" altLang="it-IT" sz="1800" dirty="0">
                <a:latin typeface="Arial" pitchFamily="34" charset="0"/>
              </a:rPr>
            </a:br>
            <a:endParaRPr lang="it-IT" altLang="it-IT" sz="1800" dirty="0">
              <a:latin typeface="Arial" pitchFamily="34" charset="0"/>
            </a:endParaRPr>
          </a:p>
        </p:txBody>
      </p:sp>
      <p:sp>
        <p:nvSpPr>
          <p:cNvPr id="2054" name="CasellaDiTesto 11"/>
          <p:cNvSpPr txBox="1">
            <a:spLocks noChangeArrowheads="1"/>
          </p:cNvSpPr>
          <p:nvPr/>
        </p:nvSpPr>
        <p:spPr bwMode="auto">
          <a:xfrm>
            <a:off x="738188" y="6215063"/>
            <a:ext cx="8915400" cy="338137"/>
          </a:xfrm>
          <a:prstGeom prst="rect">
            <a:avLst/>
          </a:prstGeom>
          <a:noFill/>
          <a:ln w="9525">
            <a:noFill/>
            <a:miter lim="800000"/>
            <a:headEnd/>
            <a:tailEnd/>
          </a:ln>
        </p:spPr>
        <p:txBody>
          <a:bodyPr>
            <a:spAutoFit/>
          </a:bodyPr>
          <a:lstStyle/>
          <a:p>
            <a:pPr eaLnBrk="1" hangingPunct="1"/>
            <a:r>
              <a:rPr lang="it-IT" altLang="it-IT" sz="1600" i="1" dirty="0">
                <a:latin typeface="Arial" pitchFamily="34" charset="0"/>
              </a:rPr>
              <a:t>STRETTAMENTE RISERVATO </a:t>
            </a:r>
            <a:r>
              <a:rPr lang="it-IT" altLang="it-IT" sz="1600" i="1" dirty="0" smtClean="0">
                <a:latin typeface="Arial" pitchFamily="34" charset="0"/>
              </a:rPr>
              <a:t>AD </a:t>
            </a:r>
            <a:r>
              <a:rPr lang="it-IT" altLang="it-IT" sz="1600" i="1" dirty="0">
                <a:latin typeface="Arial" pitchFamily="34" charset="0"/>
              </a:rPr>
              <a:t>USO ESCLUSIVO </a:t>
            </a:r>
            <a:r>
              <a:rPr lang="it-IT" altLang="it-IT" sz="1600" i="1" dirty="0" err="1">
                <a:latin typeface="Arial" pitchFamily="34" charset="0"/>
              </a:rPr>
              <a:t>DI</a:t>
            </a:r>
            <a:r>
              <a:rPr lang="it-IT" altLang="it-IT" sz="1600" i="1" dirty="0">
                <a:latin typeface="Arial" pitchFamily="34" charset="0"/>
              </a:rPr>
              <a:t> ASSOFARM</a:t>
            </a:r>
          </a:p>
        </p:txBody>
      </p:sp>
      <p:grpSp>
        <p:nvGrpSpPr>
          <p:cNvPr id="2055" name="Gruppo 13"/>
          <p:cNvGrpSpPr>
            <a:grpSpLocks/>
          </p:cNvGrpSpPr>
          <p:nvPr/>
        </p:nvGrpSpPr>
        <p:grpSpPr bwMode="auto">
          <a:xfrm>
            <a:off x="1930400" y="2857500"/>
            <a:ext cx="6429375" cy="2214563"/>
            <a:chOff x="666720" y="3083952"/>
            <a:chExt cx="6429420" cy="1918272"/>
          </a:xfrm>
        </p:grpSpPr>
        <p:cxnSp>
          <p:nvCxnSpPr>
            <p:cNvPr id="15" name="Connettore 1 14"/>
            <p:cNvCxnSpPr/>
            <p:nvPr/>
          </p:nvCxnSpPr>
          <p:spPr bwMode="auto">
            <a:xfrm rot="5400000">
              <a:off x="-290935" y="4041607"/>
              <a:ext cx="1916896" cy="1588"/>
            </a:xfrm>
            <a:prstGeom prst="line">
              <a:avLst/>
            </a:prstGeom>
            <a:noFill/>
            <a:ln w="9525" cap="flat" cmpd="sng" algn="ctr">
              <a:solidFill>
                <a:schemeClr val="accent4"/>
              </a:solidFill>
              <a:prstDash val="solid"/>
              <a:round/>
              <a:headEnd type="none" w="med" len="med"/>
              <a:tailEnd type="none" w="med" len="med"/>
            </a:ln>
            <a:effectLst/>
          </p:spPr>
        </p:cxnSp>
        <p:cxnSp>
          <p:nvCxnSpPr>
            <p:cNvPr id="16" name="Connettore 1 15"/>
            <p:cNvCxnSpPr/>
            <p:nvPr/>
          </p:nvCxnSpPr>
          <p:spPr bwMode="auto">
            <a:xfrm>
              <a:off x="666720" y="5000848"/>
              <a:ext cx="6429420" cy="1376"/>
            </a:xfrm>
            <a:prstGeom prst="line">
              <a:avLst/>
            </a:prstGeom>
            <a:noFill/>
            <a:ln w="9525" cap="flat" cmpd="sng" algn="ctr">
              <a:solidFill>
                <a:schemeClr val="accent4"/>
              </a:solidFill>
              <a:prstDash val="solid"/>
              <a:round/>
              <a:headEnd type="none" w="med" len="med"/>
              <a:tailEnd type="none" w="med" len="med"/>
            </a:ln>
            <a:effectLst/>
          </p:spPr>
        </p:cxnSp>
      </p:grpSp>
      <p:pic>
        <p:nvPicPr>
          <p:cNvPr id="2056" name="Picture 2"/>
          <p:cNvPicPr>
            <a:picLocks noChangeAspect="1" noChangeArrowheads="1"/>
          </p:cNvPicPr>
          <p:nvPr/>
        </p:nvPicPr>
        <p:blipFill>
          <a:blip r:embed="rId3" cstate="print"/>
          <a:srcRect/>
          <a:stretch>
            <a:fillRect/>
          </a:stretch>
        </p:blipFill>
        <p:spPr bwMode="auto">
          <a:xfrm>
            <a:off x="466725" y="736600"/>
            <a:ext cx="1995488" cy="690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1"/>
          <p:cNvSpPr txBox="1">
            <a:spLocks/>
          </p:cNvSpPr>
          <p:nvPr/>
        </p:nvSpPr>
        <p:spPr bwMode="auto">
          <a:xfrm>
            <a:off x="1508125" y="396875"/>
            <a:ext cx="6881813" cy="6540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lnSpc>
                <a:spcPct val="100000"/>
              </a:lnSpc>
              <a:spcBef>
                <a:spcPts val="200"/>
              </a:spcBef>
              <a:spcAft>
                <a:spcPct val="0"/>
              </a:spcAft>
              <a:defRPr sz="1800" b="1">
                <a:solidFill>
                  <a:schemeClr val="tx2"/>
                </a:solidFill>
                <a:latin typeface="Arial" pitchFamily="34" charset="0"/>
                <a:ea typeface="+mn-ea"/>
                <a:cs typeface="Arial" pitchFamily="34" charset="0"/>
              </a:defRPr>
            </a:lvl1pPr>
            <a:lvl2pPr marL="180975" indent="-179388" algn="l" rtl="0" eaLnBrk="0" fontAlgn="base" hangingPunct="0">
              <a:lnSpc>
                <a:spcPct val="100000"/>
              </a:lnSpc>
              <a:spcBef>
                <a:spcPts val="200"/>
              </a:spcBef>
              <a:spcAft>
                <a:spcPct val="0"/>
              </a:spcAft>
              <a:buClr>
                <a:schemeClr val="tx2"/>
              </a:buClr>
              <a:buSzPct val="85000"/>
              <a:buFont typeface="Wingdings" pitchFamily="2" charset="2"/>
              <a:buNone/>
              <a:defRPr sz="1800">
                <a:solidFill>
                  <a:schemeClr val="tx1"/>
                </a:solidFill>
                <a:latin typeface="Arial" pitchFamily="34" charset="0"/>
                <a:cs typeface="Arial" pitchFamily="34" charset="0"/>
              </a:defRPr>
            </a:lvl2pPr>
            <a:lvl3pPr marL="361950" indent="-179388" algn="l" rtl="0" eaLnBrk="0" fontAlgn="base" hangingPunct="0">
              <a:spcBef>
                <a:spcPct val="40000"/>
              </a:spcBef>
              <a:spcAft>
                <a:spcPct val="0"/>
              </a:spcAft>
              <a:buClr>
                <a:schemeClr val="tx2"/>
              </a:buClr>
              <a:buSzPct val="85000"/>
              <a:buFont typeface="Symbol" pitchFamily="18" charset="2"/>
              <a:buChar char="-"/>
              <a:defRPr sz="1000">
                <a:solidFill>
                  <a:schemeClr val="tx1"/>
                </a:solidFill>
                <a:latin typeface="+mn-lt"/>
              </a:defRPr>
            </a:lvl3pPr>
            <a:lvl4pPr marL="541338" indent="-177800" algn="l" rtl="0" eaLnBrk="0" fontAlgn="base" hangingPunct="0">
              <a:spcBef>
                <a:spcPct val="40000"/>
              </a:spcBef>
              <a:spcAft>
                <a:spcPct val="0"/>
              </a:spcAft>
              <a:buClr>
                <a:schemeClr val="tx2"/>
              </a:buClr>
              <a:buSzPct val="85000"/>
              <a:buFont typeface="Wingdings" pitchFamily="2" charset="2"/>
              <a:buChar char="l"/>
              <a:defRPr sz="1000">
                <a:solidFill>
                  <a:schemeClr val="tx1"/>
                </a:solidFill>
                <a:latin typeface="+mn-lt"/>
              </a:defRPr>
            </a:lvl4pPr>
            <a:lvl5pPr marL="723900" indent="-180975" algn="l" rtl="0" eaLnBrk="0" fontAlgn="base" hangingPunct="0">
              <a:spcBef>
                <a:spcPct val="40000"/>
              </a:spcBef>
              <a:spcAft>
                <a:spcPct val="0"/>
              </a:spcAft>
              <a:buClr>
                <a:schemeClr val="tx2"/>
              </a:buClr>
              <a:buSzPct val="85000"/>
              <a:buFont typeface="Symbol" pitchFamily="18" charset="2"/>
              <a:buNone/>
              <a:defRPr sz="1000">
                <a:solidFill>
                  <a:schemeClr val="tx1"/>
                </a:solidFill>
                <a:latin typeface="+mn-lt"/>
              </a:defRPr>
            </a:lvl5pPr>
            <a:lvl6pPr marL="11811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6pPr>
            <a:lvl7pPr marL="16383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7pPr>
            <a:lvl8pPr marL="20955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8pPr>
            <a:lvl9pPr marL="25527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9pPr>
          </a:lstStyle>
          <a:p>
            <a:pPr marL="0" indent="0">
              <a:defRPr/>
            </a:pPr>
            <a:r>
              <a:rPr lang="it-IT" altLang="it-IT" kern="0" smtClean="0"/>
              <a:t>IL CONTESTO DI RIFERIMENTO</a:t>
            </a:r>
            <a:endParaRPr lang="it-IT" altLang="it-IT" kern="0" dirty="0" smtClean="0"/>
          </a:p>
        </p:txBody>
      </p:sp>
      <p:sp>
        <p:nvSpPr>
          <p:cNvPr id="4" name="CasellaDiTesto 3"/>
          <p:cNvSpPr txBox="1">
            <a:spLocks noChangeArrowheads="1"/>
          </p:cNvSpPr>
          <p:nvPr/>
        </p:nvSpPr>
        <p:spPr bwMode="auto">
          <a:xfrm>
            <a:off x="1508125" y="1209963"/>
            <a:ext cx="7931150" cy="4524315"/>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defPPr>
              <a:defRPr lang="en-GB"/>
            </a:defPPr>
            <a:lvl1pPr algn="just" eaLnBrk="1" hangingPunct="1">
              <a:spcBef>
                <a:spcPct val="50000"/>
              </a:spcBef>
              <a:defRPr sz="1400" b="1">
                <a:solidFill>
                  <a:srgbClr val="000099"/>
                </a:solidFill>
                <a:latin typeface="Arial" panose="020B060402020202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defRPr/>
            </a:pPr>
            <a:r>
              <a:rPr lang="it-IT" altLang="it-IT" sz="1800" dirty="0" smtClean="0"/>
              <a:t>La spesa farmaceutica convenzionata netta </a:t>
            </a:r>
            <a:r>
              <a:rPr lang="it-IT" altLang="it-IT" sz="1800" dirty="0" err="1" smtClean="0"/>
              <a:t>Ssn</a:t>
            </a:r>
            <a:r>
              <a:rPr lang="it-IT" altLang="it-IT" sz="1800" dirty="0" smtClean="0"/>
              <a:t>, infatti, si conferma in costante calo. Questo nonostante cresca invece il numero delle ricette. Dunque, il valore medio delle ricette è in calo. </a:t>
            </a:r>
          </a:p>
          <a:p>
            <a:pPr>
              <a:defRPr/>
            </a:pPr>
            <a:r>
              <a:rPr lang="it-IT" altLang="it-IT" sz="1800" dirty="0" smtClean="0"/>
              <a:t>In pratica, vengono erogati a carico del </a:t>
            </a:r>
            <a:r>
              <a:rPr lang="it-IT" altLang="it-IT" sz="1800" dirty="0" err="1" smtClean="0"/>
              <a:t>Ssn</a:t>
            </a:r>
            <a:r>
              <a:rPr lang="it-IT" altLang="it-IT" sz="1800" dirty="0" smtClean="0"/>
              <a:t> farmaci di costo sempre più basso. Il calo del valore medio delle ricette dipende dalle continue riduzioni dei prezzi dei medicinali, dalla trattenuta dell’1,82% imposta alle farmacie dal 31 luglio 2011 e aumentata al 2,25% da luglio 2012, che si aggiunge alle altre trattenute a carico delle farmacie stesse (in particolare agli sconti per fasce di prezzo), dal crescente impatto dei medicinali equivalenti a seguito della progressiva scadenza di importanti brevetti e alle misure applicate a livello regionale.</a:t>
            </a:r>
          </a:p>
          <a:p>
            <a:pPr>
              <a:defRPr/>
            </a:pPr>
            <a:r>
              <a:rPr lang="it-IT" altLang="it-IT" sz="1800" dirty="0" smtClean="0"/>
              <a:t> </a:t>
            </a:r>
            <a:br>
              <a:rPr lang="it-IT" altLang="it-IT" sz="1800" dirty="0" smtClean="0"/>
            </a:br>
            <a:r>
              <a:rPr lang="it-IT" altLang="it-IT" sz="1800" dirty="0" smtClean="0"/>
              <a:t>In questo contesto, le farmacie hanno contribuito in misura rilevante al contenimento della spesa. E le decurtazioni imposte sulle loro remunerazioni hanno determinato un’economia a favore del </a:t>
            </a:r>
            <a:r>
              <a:rPr lang="it-IT" altLang="it-IT" sz="1800" dirty="0" err="1" smtClean="0"/>
              <a:t>Ssn</a:t>
            </a:r>
            <a:r>
              <a:rPr lang="it-IT" altLang="it-IT" sz="1800" dirty="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266" name="Connettore 2 5"/>
          <p:cNvCxnSpPr>
            <a:cxnSpLocks noChangeShapeType="1"/>
            <a:stCxn id="4" idx="2"/>
            <a:endCxn id="21" idx="0"/>
          </p:cNvCxnSpPr>
          <p:nvPr/>
        </p:nvCxnSpPr>
        <p:spPr bwMode="auto">
          <a:xfrm>
            <a:off x="5381625" y="1220788"/>
            <a:ext cx="1841500" cy="998537"/>
          </a:xfrm>
          <a:prstGeom prst="straightConnector1">
            <a:avLst/>
          </a:prstGeom>
          <a:noFill/>
          <a:ln w="9525" algn="ctr">
            <a:solidFill>
              <a:schemeClr val="tx1"/>
            </a:solidFill>
            <a:round/>
            <a:headEnd/>
            <a:tailEnd type="arrow" w="med" len="med"/>
          </a:ln>
        </p:spPr>
      </p:cxnSp>
      <p:sp>
        <p:nvSpPr>
          <p:cNvPr id="11267" name="Segnaposto testo 1"/>
          <p:cNvSpPr>
            <a:spLocks noGrp="1"/>
          </p:cNvSpPr>
          <p:nvPr>
            <p:ph type="body" sz="quarter" idx="10"/>
          </p:nvPr>
        </p:nvSpPr>
        <p:spPr bwMode="auto">
          <a:xfrm>
            <a:off x="1565275" y="298450"/>
            <a:ext cx="6881813" cy="654050"/>
          </a:xfrm>
          <a:noFill/>
          <a:ln>
            <a:miter lim="800000"/>
            <a:headEnd/>
            <a:tailEnd/>
          </a:ln>
        </p:spPr>
        <p:txBody>
          <a:bodyPr vert="horz" wrap="square" lIns="91440" tIns="45720" rIns="91440" bIns="45720" numCol="1" anchor="t" anchorCtr="0" compatLnSpc="1">
            <a:prstTxWarp prst="textNoShape">
              <a:avLst/>
            </a:prstTxWarp>
          </a:bodyPr>
          <a:lstStyle/>
          <a:p>
            <a:pPr marL="0" indent="0"/>
            <a:r>
              <a:rPr lang="it-IT" altLang="it-IT" smtClean="0"/>
              <a:t>ANALISI EMPIRICA</a:t>
            </a:r>
          </a:p>
        </p:txBody>
      </p:sp>
      <p:sp>
        <p:nvSpPr>
          <p:cNvPr id="4" name="CasellaDiTesto 3"/>
          <p:cNvSpPr txBox="1"/>
          <p:nvPr/>
        </p:nvSpPr>
        <p:spPr>
          <a:xfrm>
            <a:off x="4459288" y="912813"/>
            <a:ext cx="1843087" cy="307975"/>
          </a:xfrm>
          <a:prstGeom prst="rect">
            <a:avLst/>
          </a:prstGeom>
          <a:ln/>
        </p:spPr>
        <p:style>
          <a:lnRef idx="1">
            <a:schemeClr val="accent4"/>
          </a:lnRef>
          <a:fillRef idx="2">
            <a:schemeClr val="accent4"/>
          </a:fillRef>
          <a:effectRef idx="1">
            <a:schemeClr val="accent4"/>
          </a:effectRef>
          <a:fontRef idx="minor">
            <a:schemeClr val="dk1"/>
          </a:fontRef>
        </p:style>
        <p:txBody>
          <a:bodyPr>
            <a:spAutoFit/>
          </a:bodyPr>
          <a:lstStyle>
            <a:defPPr>
              <a:defRPr lang="en-GB"/>
            </a:defPPr>
            <a:lvl1pPr eaLnBrk="1" hangingPunct="1">
              <a:spcBef>
                <a:spcPct val="50000"/>
              </a:spcBef>
              <a:defRPr sz="1400" b="1">
                <a:solidFill>
                  <a:srgbClr val="000099"/>
                </a:solidFill>
                <a:latin typeface="Arial" panose="020B060402020202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ctr">
              <a:defRPr/>
            </a:pPr>
            <a:r>
              <a:rPr lang="it-IT" dirty="0" smtClean="0"/>
              <a:t>Obiettivi</a:t>
            </a:r>
          </a:p>
        </p:txBody>
      </p:sp>
      <p:cxnSp>
        <p:nvCxnSpPr>
          <p:cNvPr id="11269" name="Connettore 2 10"/>
          <p:cNvCxnSpPr>
            <a:cxnSpLocks noChangeShapeType="1"/>
            <a:stCxn id="4" idx="2"/>
            <a:endCxn id="17" idx="0"/>
          </p:cNvCxnSpPr>
          <p:nvPr/>
        </p:nvCxnSpPr>
        <p:spPr bwMode="auto">
          <a:xfrm flipH="1">
            <a:off x="3538538" y="1220788"/>
            <a:ext cx="1843087" cy="998537"/>
          </a:xfrm>
          <a:prstGeom prst="straightConnector1">
            <a:avLst/>
          </a:prstGeom>
          <a:noFill/>
          <a:ln w="9525" algn="ctr">
            <a:solidFill>
              <a:schemeClr val="tx1"/>
            </a:solidFill>
            <a:round/>
            <a:headEnd/>
            <a:tailEnd type="arrow" w="med" len="med"/>
          </a:ln>
        </p:spPr>
      </p:cxnSp>
      <p:sp>
        <p:nvSpPr>
          <p:cNvPr id="11270" name="Text Box 3"/>
          <p:cNvSpPr txBox="1">
            <a:spLocks noChangeArrowheads="1"/>
          </p:cNvSpPr>
          <p:nvPr/>
        </p:nvSpPr>
        <p:spPr bwMode="auto">
          <a:xfrm>
            <a:off x="1701800" y="3113088"/>
            <a:ext cx="3503613" cy="1077912"/>
          </a:xfrm>
          <a:prstGeom prst="rect">
            <a:avLst/>
          </a:prstGeom>
          <a:solidFill>
            <a:schemeClr val="bg1"/>
          </a:solidFill>
          <a:ln w="9525">
            <a:noFill/>
            <a:miter lim="800000"/>
            <a:headEnd/>
            <a:tailEnd/>
          </a:ln>
        </p:spPr>
        <p:txBody>
          <a:bodyPr>
            <a:spAutoFit/>
          </a:bodyPr>
          <a:lstStyle/>
          <a:p>
            <a:pPr algn="just"/>
            <a:r>
              <a:rPr lang="it-IT" altLang="it-IT" sz="1600"/>
              <a:t>Formulare una prima valutazione sulla solidità (economica, finanziaria e patrimoniale) delle Aziende pubbliche che gestiscono farmacie</a:t>
            </a:r>
          </a:p>
        </p:txBody>
      </p:sp>
      <p:sp>
        <p:nvSpPr>
          <p:cNvPr id="17" name="CasellaDiTesto 16"/>
          <p:cNvSpPr txBox="1"/>
          <p:nvPr/>
        </p:nvSpPr>
        <p:spPr>
          <a:xfrm>
            <a:off x="2616200" y="2219325"/>
            <a:ext cx="1843088" cy="307975"/>
          </a:xfrm>
          <a:prstGeom prst="rect">
            <a:avLst/>
          </a:prstGeom>
          <a:ln/>
        </p:spPr>
        <p:style>
          <a:lnRef idx="2">
            <a:schemeClr val="accent4"/>
          </a:lnRef>
          <a:fillRef idx="1">
            <a:schemeClr val="lt1"/>
          </a:fillRef>
          <a:effectRef idx="0">
            <a:schemeClr val="accent4"/>
          </a:effectRef>
          <a:fontRef idx="minor">
            <a:schemeClr val="dk1"/>
          </a:fontRef>
        </p:style>
        <p:txBody>
          <a:bodyPr>
            <a:spAutoFit/>
          </a:bodyPr>
          <a:lstStyle>
            <a:defPPr>
              <a:defRPr lang="en-GB"/>
            </a:defPPr>
            <a:lvl1pPr eaLnBrk="1" hangingPunct="1">
              <a:spcBef>
                <a:spcPct val="50000"/>
              </a:spcBef>
              <a:defRPr sz="1400" b="1">
                <a:solidFill>
                  <a:srgbClr val="000099"/>
                </a:solidFill>
                <a:latin typeface="Arial" panose="020B060402020202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ctr">
              <a:defRPr/>
            </a:pPr>
            <a:r>
              <a:rPr lang="it-IT" dirty="0" smtClean="0"/>
              <a:t>Valutare</a:t>
            </a:r>
          </a:p>
        </p:txBody>
      </p:sp>
      <p:sp>
        <p:nvSpPr>
          <p:cNvPr id="21" name="CasellaDiTesto 20"/>
          <p:cNvSpPr txBox="1"/>
          <p:nvPr/>
        </p:nvSpPr>
        <p:spPr>
          <a:xfrm>
            <a:off x="6302375" y="2219325"/>
            <a:ext cx="1843088" cy="307975"/>
          </a:xfrm>
          <a:prstGeom prst="rect">
            <a:avLst/>
          </a:prstGeom>
          <a:ln/>
        </p:spPr>
        <p:style>
          <a:lnRef idx="2">
            <a:schemeClr val="accent4"/>
          </a:lnRef>
          <a:fillRef idx="1">
            <a:schemeClr val="lt1"/>
          </a:fillRef>
          <a:effectRef idx="0">
            <a:schemeClr val="accent4"/>
          </a:effectRef>
          <a:fontRef idx="minor">
            <a:schemeClr val="dk1"/>
          </a:fontRef>
        </p:style>
        <p:txBody>
          <a:bodyPr>
            <a:spAutoFit/>
          </a:bodyPr>
          <a:lstStyle>
            <a:defPPr>
              <a:defRPr lang="en-GB"/>
            </a:defPPr>
            <a:lvl1pPr eaLnBrk="1" hangingPunct="1">
              <a:spcBef>
                <a:spcPct val="50000"/>
              </a:spcBef>
              <a:defRPr sz="1400" b="1">
                <a:solidFill>
                  <a:srgbClr val="000099"/>
                </a:solidFill>
                <a:latin typeface="Arial" panose="020B060402020202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ctr">
              <a:defRPr/>
            </a:pPr>
            <a:r>
              <a:rPr lang="it-IT" dirty="0" smtClean="0"/>
              <a:t>Individuare</a:t>
            </a:r>
          </a:p>
        </p:txBody>
      </p:sp>
      <p:cxnSp>
        <p:nvCxnSpPr>
          <p:cNvPr id="11273" name="Connettore 1 25"/>
          <p:cNvCxnSpPr>
            <a:cxnSpLocks noChangeShapeType="1"/>
          </p:cNvCxnSpPr>
          <p:nvPr/>
        </p:nvCxnSpPr>
        <p:spPr bwMode="auto">
          <a:xfrm>
            <a:off x="5500688" y="2951163"/>
            <a:ext cx="0" cy="1371600"/>
          </a:xfrm>
          <a:prstGeom prst="line">
            <a:avLst/>
          </a:prstGeom>
          <a:noFill/>
          <a:ln w="9525" algn="ctr">
            <a:solidFill>
              <a:schemeClr val="tx1"/>
            </a:solidFill>
            <a:round/>
            <a:headEnd/>
            <a:tailEnd/>
          </a:ln>
        </p:spPr>
      </p:cxnSp>
      <p:sp>
        <p:nvSpPr>
          <p:cNvPr id="11274" name="Text Box 3"/>
          <p:cNvSpPr txBox="1">
            <a:spLocks noChangeArrowheads="1"/>
          </p:cNvSpPr>
          <p:nvPr/>
        </p:nvSpPr>
        <p:spPr bwMode="auto">
          <a:xfrm>
            <a:off x="5948363" y="3113088"/>
            <a:ext cx="3502025" cy="1077912"/>
          </a:xfrm>
          <a:prstGeom prst="rect">
            <a:avLst/>
          </a:prstGeom>
          <a:solidFill>
            <a:schemeClr val="bg1"/>
          </a:solidFill>
          <a:ln w="9525">
            <a:noFill/>
            <a:miter lim="800000"/>
            <a:headEnd/>
            <a:tailEnd/>
          </a:ln>
        </p:spPr>
        <p:txBody>
          <a:bodyPr/>
          <a:lstStyle/>
          <a:p>
            <a:pPr algn="just"/>
            <a:r>
              <a:rPr lang="it-IT" altLang="it-IT" sz="1600"/>
              <a:t>Individuare le principali caratteristiche alla base delle migliori pratiche gestionali sul piano della performance</a:t>
            </a:r>
          </a:p>
        </p:txBody>
      </p:sp>
      <p:sp>
        <p:nvSpPr>
          <p:cNvPr id="11275" name="Text Box 3"/>
          <p:cNvSpPr txBox="1">
            <a:spLocks noChangeArrowheads="1"/>
          </p:cNvSpPr>
          <p:nvPr/>
        </p:nvSpPr>
        <p:spPr bwMode="auto">
          <a:xfrm>
            <a:off x="1701800" y="4457700"/>
            <a:ext cx="7672388" cy="1570038"/>
          </a:xfrm>
          <a:prstGeom prst="rect">
            <a:avLst/>
          </a:prstGeom>
          <a:solidFill>
            <a:schemeClr val="bg1"/>
          </a:solidFill>
          <a:ln w="9525">
            <a:noFill/>
            <a:miter lim="800000"/>
            <a:headEnd/>
            <a:tailEnd/>
          </a:ln>
        </p:spPr>
        <p:txBody>
          <a:bodyPr>
            <a:spAutoFit/>
          </a:bodyPr>
          <a:lstStyle/>
          <a:p>
            <a:pPr algn="just"/>
            <a:r>
              <a:rPr lang="it-IT" altLang="it-IT" sz="1600"/>
              <a:t>Equilibri di gestione analizzati:</a:t>
            </a:r>
            <a:r>
              <a:rPr lang="it-IT" altLang="it-IT" sz="1600" b="1" i="1"/>
              <a:t> </a:t>
            </a:r>
          </a:p>
          <a:p>
            <a:pPr algn="just"/>
            <a:r>
              <a:rPr lang="it-IT" altLang="it-IT" sz="1600" b="1" i="1"/>
              <a:t>Economico</a:t>
            </a:r>
            <a:r>
              <a:rPr lang="it-IT" altLang="it-IT" sz="1600"/>
              <a:t>: finalizzato a cogliere la capacità di produrre reddito;</a:t>
            </a:r>
          </a:p>
          <a:p>
            <a:pPr algn="just"/>
            <a:r>
              <a:rPr lang="it-IT" altLang="it-IT" sz="1600" b="1" i="1"/>
              <a:t>Finanziario: </a:t>
            </a:r>
            <a:r>
              <a:rPr lang="it-IT" altLang="it-IT" sz="1600"/>
              <a:t>volto a cogliere la capacità di far fronte alle necessità finanziarie attraverso mezzi propri e di finanziamento;</a:t>
            </a:r>
          </a:p>
          <a:p>
            <a:pPr algn="just"/>
            <a:r>
              <a:rPr lang="it-IT" altLang="it-IT" sz="1600" b="1" i="1"/>
              <a:t>Patrimoniale: </a:t>
            </a:r>
            <a:r>
              <a:rPr lang="it-IT" altLang="it-IT" sz="1600"/>
              <a:t>inteso come capacità dell’azienda di conservare le dimensioni dell’assetto patrimoniale già esistente.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Pentagono 105"/>
          <p:cNvSpPr>
            <a:spLocks noChangeArrowheads="1"/>
          </p:cNvSpPr>
          <p:nvPr/>
        </p:nvSpPr>
        <p:spPr bwMode="auto">
          <a:xfrm>
            <a:off x="7086600" y="1039813"/>
            <a:ext cx="2641600" cy="815975"/>
          </a:xfrm>
          <a:prstGeom prst="homePlate">
            <a:avLst>
              <a:gd name="adj" fmla="val 49969"/>
            </a:avLst>
          </a:prstGeom>
          <a:noFill/>
          <a:ln w="9525" algn="ctr">
            <a:solidFill>
              <a:schemeClr val="tx1"/>
            </a:solidFill>
            <a:round/>
            <a:headEnd/>
            <a:tailEnd/>
          </a:ln>
        </p:spPr>
        <p:txBody>
          <a:bodyPr lIns="90000" tIns="46800" rIns="90000" bIns="46800">
            <a:spAutoFit/>
          </a:bodyPr>
          <a:lstStyle/>
          <a:p>
            <a:pPr algn="ctr" eaLnBrk="1" hangingPunct="1"/>
            <a:endParaRPr lang="it-IT"/>
          </a:p>
        </p:txBody>
      </p:sp>
      <p:sp>
        <p:nvSpPr>
          <p:cNvPr id="12291" name="Pentagono 103"/>
          <p:cNvSpPr>
            <a:spLocks noChangeArrowheads="1"/>
          </p:cNvSpPr>
          <p:nvPr/>
        </p:nvSpPr>
        <p:spPr bwMode="auto">
          <a:xfrm>
            <a:off x="4824413" y="1028700"/>
            <a:ext cx="2641600" cy="815975"/>
          </a:xfrm>
          <a:prstGeom prst="homePlate">
            <a:avLst>
              <a:gd name="adj" fmla="val 49969"/>
            </a:avLst>
          </a:prstGeom>
          <a:solidFill>
            <a:schemeClr val="bg1"/>
          </a:solidFill>
          <a:ln w="9525" algn="ctr">
            <a:solidFill>
              <a:schemeClr val="tx1"/>
            </a:solidFill>
            <a:round/>
            <a:headEnd/>
            <a:tailEnd/>
          </a:ln>
        </p:spPr>
        <p:txBody>
          <a:bodyPr lIns="90000" tIns="46800" rIns="90000" bIns="46800">
            <a:spAutoFit/>
          </a:bodyPr>
          <a:lstStyle/>
          <a:p>
            <a:pPr algn="ctr" eaLnBrk="1" hangingPunct="1"/>
            <a:endParaRPr lang="it-IT"/>
          </a:p>
        </p:txBody>
      </p:sp>
      <p:sp>
        <p:nvSpPr>
          <p:cNvPr id="12292" name="Pentagono 101"/>
          <p:cNvSpPr>
            <a:spLocks noChangeArrowheads="1"/>
          </p:cNvSpPr>
          <p:nvPr/>
        </p:nvSpPr>
        <p:spPr bwMode="auto">
          <a:xfrm>
            <a:off x="2574925" y="1030288"/>
            <a:ext cx="2641600" cy="815975"/>
          </a:xfrm>
          <a:prstGeom prst="homePlate">
            <a:avLst>
              <a:gd name="adj" fmla="val 49969"/>
            </a:avLst>
          </a:prstGeom>
          <a:solidFill>
            <a:schemeClr val="bg1"/>
          </a:solidFill>
          <a:ln w="9525" algn="ctr">
            <a:solidFill>
              <a:schemeClr val="tx1"/>
            </a:solidFill>
            <a:round/>
            <a:headEnd/>
            <a:tailEnd/>
          </a:ln>
        </p:spPr>
        <p:txBody>
          <a:bodyPr lIns="90000" tIns="46800" rIns="90000" bIns="46800">
            <a:spAutoFit/>
          </a:bodyPr>
          <a:lstStyle/>
          <a:p>
            <a:pPr algn="ctr" eaLnBrk="1" hangingPunct="1"/>
            <a:endParaRPr lang="it-IT"/>
          </a:p>
        </p:txBody>
      </p:sp>
      <p:sp>
        <p:nvSpPr>
          <p:cNvPr id="12293" name="Segnaposto testo 1"/>
          <p:cNvSpPr>
            <a:spLocks noGrp="1"/>
          </p:cNvSpPr>
          <p:nvPr>
            <p:ph type="body" sz="quarter" idx="10"/>
          </p:nvPr>
        </p:nvSpPr>
        <p:spPr bwMode="auto">
          <a:xfrm>
            <a:off x="1495425" y="369888"/>
            <a:ext cx="6881813" cy="654050"/>
          </a:xfrm>
          <a:noFill/>
          <a:ln>
            <a:miter lim="800000"/>
            <a:headEnd/>
            <a:tailEnd/>
          </a:ln>
        </p:spPr>
        <p:txBody>
          <a:bodyPr vert="horz" wrap="square" lIns="91440" tIns="45720" rIns="91440" bIns="45720" numCol="1" anchor="t" anchorCtr="0" compatLnSpc="1">
            <a:prstTxWarp prst="textNoShape">
              <a:avLst/>
            </a:prstTxWarp>
          </a:bodyPr>
          <a:lstStyle/>
          <a:p>
            <a:pPr marL="0" indent="0"/>
            <a:r>
              <a:rPr lang="it-IT" altLang="it-IT" smtClean="0"/>
              <a:t>METODOLOGIA</a:t>
            </a:r>
          </a:p>
        </p:txBody>
      </p:sp>
      <p:sp>
        <p:nvSpPr>
          <p:cNvPr id="103" name="Rettangolo 102"/>
          <p:cNvSpPr/>
          <p:nvPr/>
        </p:nvSpPr>
        <p:spPr>
          <a:xfrm>
            <a:off x="2895600" y="1109663"/>
            <a:ext cx="1968500" cy="708025"/>
          </a:xfrm>
          <a:prstGeom prst="rect">
            <a:avLst/>
          </a:prstGeom>
        </p:spPr>
        <p:txBody>
          <a:bodyPr>
            <a:spAutoFit/>
          </a:bodyPr>
          <a:lstStyle/>
          <a:p>
            <a:pPr algn="just" eaLnBrk="1" hangingPunct="1">
              <a:defRPr/>
            </a:pPr>
            <a:r>
              <a:rPr lang="it-IT" dirty="0"/>
              <a:t>Definizione di due cluster:</a:t>
            </a:r>
          </a:p>
          <a:p>
            <a:pPr marL="342900" indent="-342900" algn="just" eaLnBrk="1" hangingPunct="1">
              <a:buFontTx/>
              <a:buAutoNum type="arabicPeriod"/>
              <a:defRPr/>
            </a:pPr>
            <a:r>
              <a:rPr lang="it-IT" dirty="0"/>
              <a:t>Multiservizi (67 aziende</a:t>
            </a:r>
          </a:p>
          <a:p>
            <a:pPr marL="342900" indent="-342900" algn="just" eaLnBrk="1" hangingPunct="1">
              <a:buFontTx/>
              <a:buAutoNum type="arabicPeriod"/>
              <a:defRPr/>
            </a:pPr>
            <a:r>
              <a:rPr lang="it-IT" dirty="0"/>
              <a:t>Gestione solo farmacie comunali (77 aziende)</a:t>
            </a:r>
          </a:p>
        </p:txBody>
      </p:sp>
      <p:sp>
        <p:nvSpPr>
          <p:cNvPr id="12295" name="Pentagono 60"/>
          <p:cNvSpPr>
            <a:spLocks noChangeArrowheads="1"/>
          </p:cNvSpPr>
          <p:nvPr/>
        </p:nvSpPr>
        <p:spPr bwMode="auto">
          <a:xfrm>
            <a:off x="574675" y="1031875"/>
            <a:ext cx="2393950" cy="815975"/>
          </a:xfrm>
          <a:prstGeom prst="homePlate">
            <a:avLst>
              <a:gd name="adj" fmla="val 49943"/>
            </a:avLst>
          </a:prstGeom>
          <a:solidFill>
            <a:schemeClr val="bg1"/>
          </a:solidFill>
          <a:ln w="9525" algn="ctr">
            <a:solidFill>
              <a:schemeClr val="tx1"/>
            </a:solidFill>
            <a:round/>
            <a:headEnd/>
            <a:tailEnd/>
          </a:ln>
        </p:spPr>
        <p:txBody>
          <a:bodyPr lIns="90000" tIns="46800" rIns="90000" bIns="46800">
            <a:spAutoFit/>
          </a:bodyPr>
          <a:lstStyle/>
          <a:p>
            <a:pPr algn="ctr" eaLnBrk="1" hangingPunct="1"/>
            <a:endParaRPr lang="it-IT"/>
          </a:p>
        </p:txBody>
      </p:sp>
      <p:sp>
        <p:nvSpPr>
          <p:cNvPr id="12296" name="Rettangolo 62"/>
          <p:cNvSpPr>
            <a:spLocks noChangeArrowheads="1"/>
          </p:cNvSpPr>
          <p:nvPr/>
        </p:nvSpPr>
        <p:spPr bwMode="auto">
          <a:xfrm>
            <a:off x="546100" y="1084263"/>
            <a:ext cx="1970088" cy="708025"/>
          </a:xfrm>
          <a:prstGeom prst="rect">
            <a:avLst/>
          </a:prstGeom>
          <a:noFill/>
          <a:ln w="9525">
            <a:noFill/>
            <a:miter lim="800000"/>
            <a:headEnd/>
            <a:tailEnd/>
          </a:ln>
        </p:spPr>
        <p:txBody>
          <a:bodyPr>
            <a:spAutoFit/>
          </a:bodyPr>
          <a:lstStyle/>
          <a:p>
            <a:pPr algn="just" eaLnBrk="1" hangingPunct="1"/>
            <a:r>
              <a:rPr lang="it-IT" dirty="0"/>
              <a:t>Individuazione Aziende farmacie che depositano il bilancio presso il registro delle impresa</a:t>
            </a:r>
          </a:p>
        </p:txBody>
      </p:sp>
      <p:sp>
        <p:nvSpPr>
          <p:cNvPr id="12297" name="Rettangolo 104"/>
          <p:cNvSpPr>
            <a:spLocks noChangeArrowheads="1"/>
          </p:cNvSpPr>
          <p:nvPr/>
        </p:nvSpPr>
        <p:spPr bwMode="auto">
          <a:xfrm>
            <a:off x="5186363" y="1036638"/>
            <a:ext cx="1968500" cy="862012"/>
          </a:xfrm>
          <a:prstGeom prst="rect">
            <a:avLst/>
          </a:prstGeom>
          <a:noFill/>
          <a:ln w="9525">
            <a:noFill/>
            <a:miter lim="800000"/>
            <a:headEnd/>
            <a:tailEnd/>
          </a:ln>
        </p:spPr>
        <p:txBody>
          <a:bodyPr>
            <a:spAutoFit/>
          </a:bodyPr>
          <a:lstStyle/>
          <a:p>
            <a:pPr algn="just" eaLnBrk="1" hangingPunct="1"/>
            <a:r>
              <a:rPr lang="it-IT" dirty="0"/>
              <a:t>Analisi dei bilanci (prospetto, nota integrativa, relazione sulla gestione e relazione del direttore) dei due cluster degli anni </a:t>
            </a:r>
            <a:r>
              <a:rPr lang="it-IT" dirty="0" smtClean="0"/>
              <a:t>2010-2013</a:t>
            </a:r>
            <a:endParaRPr lang="it-IT" dirty="0"/>
          </a:p>
        </p:txBody>
      </p:sp>
      <p:sp>
        <p:nvSpPr>
          <p:cNvPr id="12298" name="Rettangolo 106"/>
          <p:cNvSpPr>
            <a:spLocks noChangeArrowheads="1"/>
          </p:cNvSpPr>
          <p:nvPr/>
        </p:nvSpPr>
        <p:spPr bwMode="auto">
          <a:xfrm>
            <a:off x="7419974" y="1146175"/>
            <a:ext cx="1700935" cy="553998"/>
          </a:xfrm>
          <a:prstGeom prst="rect">
            <a:avLst/>
          </a:prstGeom>
          <a:noFill/>
          <a:ln w="9525">
            <a:noFill/>
            <a:miter lim="800000"/>
            <a:headEnd/>
            <a:tailEnd/>
          </a:ln>
        </p:spPr>
        <p:txBody>
          <a:bodyPr wrap="square">
            <a:spAutoFit/>
          </a:bodyPr>
          <a:lstStyle/>
          <a:p>
            <a:pPr algn="just"/>
            <a:r>
              <a:rPr lang="it-IT" altLang="it-IT" dirty="0"/>
              <a:t>Valutazione sullo stato economico, finanziario e patrimoniale delle </a:t>
            </a:r>
            <a:r>
              <a:rPr lang="it-IT" altLang="it-IT" dirty="0" smtClean="0"/>
              <a:t>Aziende</a:t>
            </a:r>
            <a:endParaRPr lang="it-IT" dirty="0"/>
          </a:p>
        </p:txBody>
      </p:sp>
      <p:sp>
        <p:nvSpPr>
          <p:cNvPr id="12299" name="Pentagono 107"/>
          <p:cNvSpPr>
            <a:spLocks noChangeArrowheads="1"/>
          </p:cNvSpPr>
          <p:nvPr/>
        </p:nvSpPr>
        <p:spPr bwMode="auto">
          <a:xfrm>
            <a:off x="7115175" y="2060575"/>
            <a:ext cx="2641600" cy="815975"/>
          </a:xfrm>
          <a:prstGeom prst="homePlate">
            <a:avLst>
              <a:gd name="adj" fmla="val 49969"/>
            </a:avLst>
          </a:prstGeom>
          <a:noFill/>
          <a:ln w="9525" algn="ctr">
            <a:solidFill>
              <a:schemeClr val="tx1"/>
            </a:solidFill>
            <a:round/>
            <a:headEnd/>
            <a:tailEnd/>
          </a:ln>
        </p:spPr>
        <p:txBody>
          <a:bodyPr lIns="90000" tIns="46800" rIns="90000" bIns="46800">
            <a:spAutoFit/>
          </a:bodyPr>
          <a:lstStyle/>
          <a:p>
            <a:pPr algn="ctr" eaLnBrk="1" hangingPunct="1"/>
            <a:endParaRPr lang="it-IT"/>
          </a:p>
        </p:txBody>
      </p:sp>
      <p:sp>
        <p:nvSpPr>
          <p:cNvPr id="12300" name="Pentagono 108"/>
          <p:cNvSpPr>
            <a:spLocks noChangeArrowheads="1"/>
          </p:cNvSpPr>
          <p:nvPr/>
        </p:nvSpPr>
        <p:spPr bwMode="auto">
          <a:xfrm>
            <a:off x="4851400" y="2063750"/>
            <a:ext cx="2641600" cy="814388"/>
          </a:xfrm>
          <a:prstGeom prst="homePlate">
            <a:avLst>
              <a:gd name="adj" fmla="val 50067"/>
            </a:avLst>
          </a:prstGeom>
          <a:solidFill>
            <a:schemeClr val="bg1"/>
          </a:solidFill>
          <a:ln w="9525" algn="ctr">
            <a:solidFill>
              <a:schemeClr val="tx1"/>
            </a:solidFill>
            <a:round/>
            <a:headEnd/>
            <a:tailEnd/>
          </a:ln>
        </p:spPr>
        <p:txBody>
          <a:bodyPr lIns="90000" tIns="46800" rIns="90000" bIns="46800">
            <a:spAutoFit/>
          </a:bodyPr>
          <a:lstStyle/>
          <a:p>
            <a:pPr algn="ctr" eaLnBrk="1" hangingPunct="1"/>
            <a:endParaRPr lang="it-IT"/>
          </a:p>
        </p:txBody>
      </p:sp>
      <p:sp>
        <p:nvSpPr>
          <p:cNvPr id="12301" name="Pentagono 109"/>
          <p:cNvSpPr>
            <a:spLocks noChangeArrowheads="1"/>
          </p:cNvSpPr>
          <p:nvPr/>
        </p:nvSpPr>
        <p:spPr bwMode="auto">
          <a:xfrm>
            <a:off x="2603500" y="2065338"/>
            <a:ext cx="2641600" cy="815975"/>
          </a:xfrm>
          <a:prstGeom prst="homePlate">
            <a:avLst>
              <a:gd name="adj" fmla="val 49969"/>
            </a:avLst>
          </a:prstGeom>
          <a:solidFill>
            <a:schemeClr val="bg1"/>
          </a:solidFill>
          <a:ln w="9525" algn="ctr">
            <a:solidFill>
              <a:schemeClr val="tx1"/>
            </a:solidFill>
            <a:round/>
            <a:headEnd/>
            <a:tailEnd/>
          </a:ln>
        </p:spPr>
        <p:txBody>
          <a:bodyPr lIns="90000" tIns="46800" rIns="90000" bIns="46800">
            <a:spAutoFit/>
          </a:bodyPr>
          <a:lstStyle/>
          <a:p>
            <a:pPr algn="ctr" eaLnBrk="1" hangingPunct="1"/>
            <a:endParaRPr lang="it-IT"/>
          </a:p>
        </p:txBody>
      </p:sp>
      <p:sp>
        <p:nvSpPr>
          <p:cNvPr id="12302" name="Rettangolo 110"/>
          <p:cNvSpPr>
            <a:spLocks noChangeArrowheads="1"/>
          </p:cNvSpPr>
          <p:nvPr/>
        </p:nvSpPr>
        <p:spPr bwMode="auto">
          <a:xfrm>
            <a:off x="2979591" y="2144713"/>
            <a:ext cx="1968500" cy="706437"/>
          </a:xfrm>
          <a:prstGeom prst="rect">
            <a:avLst/>
          </a:prstGeom>
          <a:noFill/>
          <a:ln w="9525">
            <a:noFill/>
            <a:miter lim="800000"/>
            <a:headEnd/>
            <a:tailEnd/>
          </a:ln>
        </p:spPr>
        <p:txBody>
          <a:bodyPr>
            <a:spAutoFit/>
          </a:bodyPr>
          <a:lstStyle/>
          <a:p>
            <a:pPr algn="just" eaLnBrk="1" hangingPunct="1"/>
            <a:endParaRPr lang="it-IT" dirty="0">
              <a:latin typeface="Arial" pitchFamily="34" charset="0"/>
            </a:endParaRPr>
          </a:p>
          <a:p>
            <a:pPr algn="just" eaLnBrk="1" hangingPunct="1"/>
            <a:r>
              <a:rPr lang="it-IT" dirty="0">
                <a:latin typeface="Arial" pitchFamily="34" charset="0"/>
              </a:rPr>
              <a:t>Analisi dei dati contenuti nel data base</a:t>
            </a:r>
          </a:p>
          <a:p>
            <a:pPr algn="just" eaLnBrk="1" hangingPunct="1"/>
            <a:endParaRPr lang="it-IT" dirty="0"/>
          </a:p>
        </p:txBody>
      </p:sp>
      <p:sp>
        <p:nvSpPr>
          <p:cNvPr id="12303" name="Pentagono 111"/>
          <p:cNvSpPr>
            <a:spLocks noChangeArrowheads="1"/>
          </p:cNvSpPr>
          <p:nvPr/>
        </p:nvSpPr>
        <p:spPr bwMode="auto">
          <a:xfrm>
            <a:off x="603250" y="2066925"/>
            <a:ext cx="2393950" cy="814388"/>
          </a:xfrm>
          <a:prstGeom prst="homePlate">
            <a:avLst>
              <a:gd name="adj" fmla="val 50041"/>
            </a:avLst>
          </a:prstGeom>
          <a:solidFill>
            <a:schemeClr val="bg1"/>
          </a:solidFill>
          <a:ln w="9525" algn="ctr">
            <a:solidFill>
              <a:schemeClr val="tx1"/>
            </a:solidFill>
            <a:round/>
            <a:headEnd/>
            <a:tailEnd/>
          </a:ln>
        </p:spPr>
        <p:txBody>
          <a:bodyPr lIns="90000" tIns="46800" rIns="90000" bIns="46800">
            <a:spAutoFit/>
          </a:bodyPr>
          <a:lstStyle/>
          <a:p>
            <a:pPr algn="ctr" eaLnBrk="1" hangingPunct="1"/>
            <a:endParaRPr lang="it-IT"/>
          </a:p>
        </p:txBody>
      </p:sp>
      <p:sp>
        <p:nvSpPr>
          <p:cNvPr id="12304" name="Rettangolo 112"/>
          <p:cNvSpPr>
            <a:spLocks noChangeArrowheads="1"/>
          </p:cNvSpPr>
          <p:nvPr/>
        </p:nvSpPr>
        <p:spPr bwMode="auto">
          <a:xfrm>
            <a:off x="630238" y="2359025"/>
            <a:ext cx="1970087" cy="246063"/>
          </a:xfrm>
          <a:prstGeom prst="rect">
            <a:avLst/>
          </a:prstGeom>
          <a:noFill/>
          <a:ln w="9525">
            <a:noFill/>
            <a:miter lim="800000"/>
            <a:headEnd/>
            <a:tailEnd/>
          </a:ln>
        </p:spPr>
        <p:txBody>
          <a:bodyPr>
            <a:spAutoFit/>
          </a:bodyPr>
          <a:lstStyle/>
          <a:p>
            <a:pPr algn="ctr" eaLnBrk="1" hangingPunct="1"/>
            <a:r>
              <a:rPr lang="it-IT">
                <a:latin typeface="Arial" pitchFamily="34" charset="0"/>
              </a:rPr>
              <a:t>Costruzione data base </a:t>
            </a:r>
          </a:p>
        </p:txBody>
      </p:sp>
      <p:sp>
        <p:nvSpPr>
          <p:cNvPr id="12305" name="Rettangolo 113"/>
          <p:cNvSpPr>
            <a:spLocks noChangeArrowheads="1"/>
          </p:cNvSpPr>
          <p:nvPr/>
        </p:nvSpPr>
        <p:spPr bwMode="auto">
          <a:xfrm>
            <a:off x="5214938" y="2211388"/>
            <a:ext cx="1968500" cy="554037"/>
          </a:xfrm>
          <a:prstGeom prst="rect">
            <a:avLst/>
          </a:prstGeom>
          <a:noFill/>
          <a:ln w="9525">
            <a:noFill/>
            <a:miter lim="800000"/>
            <a:headEnd/>
            <a:tailEnd/>
          </a:ln>
        </p:spPr>
        <p:txBody>
          <a:bodyPr>
            <a:spAutoFit/>
          </a:bodyPr>
          <a:lstStyle/>
          <a:p>
            <a:pPr algn="just" eaLnBrk="1" hangingPunct="1"/>
            <a:r>
              <a:rPr lang="it-IT" dirty="0"/>
              <a:t>Decisione di focalizzare l’analisi sulle aziende che gestiscono solo farmacie </a:t>
            </a:r>
            <a:r>
              <a:rPr lang="it-IT" dirty="0" smtClean="0"/>
              <a:t>comunali</a:t>
            </a:r>
            <a:endParaRPr lang="it-IT" dirty="0"/>
          </a:p>
        </p:txBody>
      </p:sp>
      <p:sp>
        <p:nvSpPr>
          <p:cNvPr id="12306" name="Rettangolo 114"/>
          <p:cNvSpPr>
            <a:spLocks noChangeArrowheads="1"/>
          </p:cNvSpPr>
          <p:nvPr/>
        </p:nvSpPr>
        <p:spPr bwMode="auto">
          <a:xfrm>
            <a:off x="7555202" y="2187286"/>
            <a:ext cx="1735137" cy="553998"/>
          </a:xfrm>
          <a:prstGeom prst="rect">
            <a:avLst/>
          </a:prstGeom>
          <a:noFill/>
          <a:ln w="9525">
            <a:noFill/>
            <a:miter lim="800000"/>
            <a:headEnd/>
            <a:tailEnd/>
          </a:ln>
        </p:spPr>
        <p:txBody>
          <a:bodyPr>
            <a:spAutoFit/>
          </a:bodyPr>
          <a:lstStyle/>
          <a:p>
            <a:pPr algn="just" eaLnBrk="1" hangingPunct="1"/>
            <a:r>
              <a:rPr lang="it-IT" dirty="0">
                <a:latin typeface="Arial" pitchFamily="34" charset="0"/>
              </a:rPr>
              <a:t>Individuazione </a:t>
            </a:r>
            <a:r>
              <a:rPr lang="it-IT" dirty="0" smtClean="0">
                <a:latin typeface="Arial" pitchFamily="34" charset="0"/>
              </a:rPr>
              <a:t>dei cluster di aziende maggiormente  </a:t>
            </a:r>
            <a:r>
              <a:rPr lang="it-IT" dirty="0">
                <a:latin typeface="Arial" pitchFamily="34" charset="0"/>
              </a:rPr>
              <a:t>rappresentativi</a:t>
            </a:r>
          </a:p>
        </p:txBody>
      </p:sp>
      <p:sp>
        <p:nvSpPr>
          <p:cNvPr id="12307" name="CasellaDiTesto 63"/>
          <p:cNvSpPr txBox="1">
            <a:spLocks noChangeArrowheads="1"/>
          </p:cNvSpPr>
          <p:nvPr/>
        </p:nvSpPr>
        <p:spPr bwMode="auto">
          <a:xfrm>
            <a:off x="531813" y="2933700"/>
            <a:ext cx="1973262" cy="860425"/>
          </a:xfrm>
          <a:prstGeom prst="rect">
            <a:avLst/>
          </a:prstGeom>
          <a:noFill/>
          <a:ln w="9525">
            <a:noFill/>
            <a:miter lim="800000"/>
            <a:headEnd/>
            <a:tailEnd/>
          </a:ln>
        </p:spPr>
        <p:txBody>
          <a:bodyPr>
            <a:spAutoFit/>
          </a:bodyPr>
          <a:lstStyle/>
          <a:p>
            <a:pPr marL="171450" indent="-171450">
              <a:buFont typeface="Wingdings" pitchFamily="2" charset="2"/>
              <a:buChar char="q"/>
            </a:pPr>
            <a:r>
              <a:rPr lang="it-IT" dirty="0"/>
              <a:t>Contenente per ogni azienda: forma giuridica, regione, n. farmacie, fatturato, n. occupati, tipologia di attività.</a:t>
            </a:r>
          </a:p>
        </p:txBody>
      </p:sp>
      <p:sp>
        <p:nvSpPr>
          <p:cNvPr id="12308" name="CasellaDiTesto 117"/>
          <p:cNvSpPr txBox="1">
            <a:spLocks noChangeArrowheads="1"/>
          </p:cNvSpPr>
          <p:nvPr/>
        </p:nvSpPr>
        <p:spPr bwMode="auto">
          <a:xfrm>
            <a:off x="531813" y="3732213"/>
            <a:ext cx="1973262" cy="862012"/>
          </a:xfrm>
          <a:prstGeom prst="rect">
            <a:avLst/>
          </a:prstGeom>
          <a:noFill/>
          <a:ln w="9525">
            <a:noFill/>
            <a:miter lim="800000"/>
            <a:headEnd/>
            <a:tailEnd/>
          </a:ln>
        </p:spPr>
        <p:txBody>
          <a:bodyPr>
            <a:spAutoFit/>
          </a:bodyPr>
          <a:lstStyle/>
          <a:p>
            <a:pPr marL="171450" indent="-171450">
              <a:buFont typeface="Wingdings" pitchFamily="2" charset="2"/>
              <a:buChar char="q"/>
            </a:pPr>
            <a:r>
              <a:rPr lang="it-IT" dirty="0"/>
              <a:t>Indicatori di redditività: </a:t>
            </a:r>
            <a:r>
              <a:rPr lang="it-IT" dirty="0" err="1"/>
              <a:t>Roi</a:t>
            </a:r>
            <a:r>
              <a:rPr lang="it-IT" dirty="0"/>
              <a:t>, </a:t>
            </a:r>
            <a:r>
              <a:rPr lang="it-IT" dirty="0" err="1"/>
              <a:t>Roe</a:t>
            </a:r>
            <a:r>
              <a:rPr lang="it-IT" dirty="0"/>
              <a:t>,  </a:t>
            </a:r>
            <a:r>
              <a:rPr lang="it-IT" dirty="0" err="1"/>
              <a:t>Ebitda</a:t>
            </a:r>
            <a:r>
              <a:rPr lang="it-IT" dirty="0"/>
              <a:t> </a:t>
            </a:r>
            <a:r>
              <a:rPr lang="it-IT" dirty="0" err="1"/>
              <a:t>margin</a:t>
            </a:r>
            <a:r>
              <a:rPr lang="it-IT" dirty="0"/>
              <a:t>, costo del debito, margine di contribuzione, margine di sicurezza</a:t>
            </a:r>
          </a:p>
        </p:txBody>
      </p:sp>
      <p:sp>
        <p:nvSpPr>
          <p:cNvPr id="12309" name="CasellaDiTesto 118"/>
          <p:cNvSpPr txBox="1">
            <a:spLocks noChangeArrowheads="1"/>
          </p:cNvSpPr>
          <p:nvPr/>
        </p:nvSpPr>
        <p:spPr bwMode="auto">
          <a:xfrm>
            <a:off x="531813" y="4522788"/>
            <a:ext cx="1973262" cy="1477328"/>
          </a:xfrm>
          <a:prstGeom prst="rect">
            <a:avLst/>
          </a:prstGeom>
          <a:noFill/>
          <a:ln w="9525">
            <a:noFill/>
            <a:miter lim="800000"/>
            <a:headEnd/>
            <a:tailEnd/>
          </a:ln>
        </p:spPr>
        <p:txBody>
          <a:bodyPr>
            <a:spAutoFit/>
          </a:bodyPr>
          <a:lstStyle/>
          <a:p>
            <a:pPr marL="171450" indent="-171450">
              <a:buFont typeface="Wingdings" pitchFamily="2" charset="2"/>
              <a:buChar char="q"/>
            </a:pPr>
            <a:r>
              <a:rPr lang="it-IT" dirty="0"/>
              <a:t>Indicatori di liquidità: </a:t>
            </a:r>
            <a:r>
              <a:rPr lang="it-IT" dirty="0" err="1"/>
              <a:t>Liquidità</a:t>
            </a:r>
            <a:r>
              <a:rPr lang="it-IT" dirty="0"/>
              <a:t> primaria e secondaria, durata ciclo del </a:t>
            </a:r>
            <a:r>
              <a:rPr lang="it-IT" dirty="0" smtClean="0"/>
              <a:t>circolante, </a:t>
            </a:r>
            <a:r>
              <a:rPr lang="it-IT" dirty="0"/>
              <a:t>flusso di cassa su fatturato;</a:t>
            </a:r>
          </a:p>
          <a:p>
            <a:pPr marL="171450" indent="-171450">
              <a:buFont typeface="Wingdings" pitchFamily="2" charset="2"/>
              <a:buChar char="q"/>
            </a:pPr>
            <a:r>
              <a:rPr lang="it-IT" dirty="0"/>
              <a:t>Indicatori di solidità:  </a:t>
            </a:r>
            <a:r>
              <a:rPr lang="it-IT" dirty="0" smtClean="0"/>
              <a:t>rapporto tra mezzi propri e capitale investito, </a:t>
            </a:r>
            <a:r>
              <a:rPr lang="it-IT" dirty="0"/>
              <a:t>copertura </a:t>
            </a:r>
            <a:r>
              <a:rPr lang="it-IT" dirty="0" smtClean="0"/>
              <a:t>immobiliare, </a:t>
            </a:r>
            <a:endParaRPr lang="it-IT" dirty="0"/>
          </a:p>
        </p:txBody>
      </p:sp>
      <p:sp>
        <p:nvSpPr>
          <p:cNvPr id="12310" name="CasellaDiTesto 64"/>
          <p:cNvSpPr txBox="1">
            <a:spLocks noChangeArrowheads="1"/>
          </p:cNvSpPr>
          <p:nvPr/>
        </p:nvSpPr>
        <p:spPr bwMode="auto">
          <a:xfrm>
            <a:off x="2868613" y="2933700"/>
            <a:ext cx="1912937" cy="1322388"/>
          </a:xfrm>
          <a:prstGeom prst="rect">
            <a:avLst/>
          </a:prstGeom>
          <a:noFill/>
          <a:ln w="9525">
            <a:noFill/>
            <a:miter lim="800000"/>
            <a:headEnd/>
            <a:tailEnd/>
          </a:ln>
        </p:spPr>
        <p:txBody>
          <a:bodyPr>
            <a:spAutoFit/>
          </a:bodyPr>
          <a:lstStyle/>
          <a:p>
            <a:pPr marL="171450" indent="-171450">
              <a:buFont typeface="Wingdings" pitchFamily="2" charset="2"/>
              <a:buChar char="q"/>
            </a:pPr>
            <a:r>
              <a:rPr lang="it-IT" altLang="it-IT" dirty="0"/>
              <a:t>Valutazione sulla solidità (economica, finanziaria e patrimoniale) delle </a:t>
            </a:r>
            <a:r>
              <a:rPr lang="it-IT" altLang="it-IT" dirty="0" smtClean="0"/>
              <a:t>Aziende, </a:t>
            </a:r>
            <a:r>
              <a:rPr lang="it-IT" altLang="it-IT" dirty="0"/>
              <a:t>anche attraverso la misurazione del rating secondo i modelli stabiliti da Standard and </a:t>
            </a:r>
            <a:r>
              <a:rPr lang="it-IT" altLang="it-IT" dirty="0" err="1"/>
              <a:t>Poor</a:t>
            </a:r>
            <a:r>
              <a:rPr lang="it-IT" altLang="it-IT" dirty="0"/>
              <a:t>'s e Medio Credito Centrale</a:t>
            </a:r>
            <a:endParaRPr lang="it-IT" dirty="0"/>
          </a:p>
        </p:txBody>
      </p:sp>
      <p:sp>
        <p:nvSpPr>
          <p:cNvPr id="12311" name="CasellaDiTesto 120"/>
          <p:cNvSpPr txBox="1">
            <a:spLocks noChangeArrowheads="1"/>
          </p:cNvSpPr>
          <p:nvPr/>
        </p:nvSpPr>
        <p:spPr bwMode="auto">
          <a:xfrm>
            <a:off x="5172075" y="2933700"/>
            <a:ext cx="1912938" cy="1785104"/>
          </a:xfrm>
          <a:prstGeom prst="rect">
            <a:avLst/>
          </a:prstGeom>
          <a:noFill/>
          <a:ln w="9525">
            <a:noFill/>
            <a:miter lim="800000"/>
            <a:headEnd/>
            <a:tailEnd/>
          </a:ln>
        </p:spPr>
        <p:txBody>
          <a:bodyPr>
            <a:spAutoFit/>
          </a:bodyPr>
          <a:lstStyle/>
          <a:p>
            <a:pPr marL="171450" indent="-171450">
              <a:buFont typeface="Wingdings" pitchFamily="2" charset="2"/>
              <a:buChar char="q"/>
            </a:pPr>
            <a:r>
              <a:rPr lang="it-IT" altLang="it-IT" dirty="0"/>
              <a:t>La decisione è dettata dai risultati </a:t>
            </a:r>
            <a:r>
              <a:rPr lang="it-IT" altLang="it-IT" dirty="0" smtClean="0"/>
              <a:t>dell’analisi, e dall’esigenza di analizzare realtà omogenee dal punto di vista delle aree di business. In tal senso, i </a:t>
            </a:r>
            <a:r>
              <a:rPr lang="it-IT" altLang="it-IT" dirty="0"/>
              <a:t>bilanci delle aziende che gestiscono solo farmacie danno risultati più approfonditi sugli indicatori di liquidità e di </a:t>
            </a:r>
            <a:r>
              <a:rPr lang="it-IT" altLang="it-IT" dirty="0" smtClean="0"/>
              <a:t>solidità</a:t>
            </a:r>
            <a:endParaRPr lang="it-IT" dirty="0"/>
          </a:p>
        </p:txBody>
      </p:sp>
      <p:sp>
        <p:nvSpPr>
          <p:cNvPr id="25" name="CasellaDiTesto 64"/>
          <p:cNvSpPr txBox="1">
            <a:spLocks noChangeArrowheads="1"/>
          </p:cNvSpPr>
          <p:nvPr/>
        </p:nvSpPr>
        <p:spPr bwMode="auto">
          <a:xfrm>
            <a:off x="7389813" y="2993736"/>
            <a:ext cx="2045132" cy="1169551"/>
          </a:xfrm>
          <a:prstGeom prst="rect">
            <a:avLst/>
          </a:prstGeom>
          <a:noFill/>
          <a:ln w="9525">
            <a:noFill/>
            <a:miter lim="800000"/>
            <a:headEnd/>
            <a:tailEnd/>
          </a:ln>
        </p:spPr>
        <p:txBody>
          <a:bodyPr wrap="square">
            <a:spAutoFit/>
          </a:bodyPr>
          <a:lstStyle/>
          <a:p>
            <a:pPr marL="171450" indent="-171450">
              <a:buFont typeface="Wingdings" pitchFamily="2" charset="2"/>
              <a:buChar char="q"/>
            </a:pPr>
            <a:r>
              <a:rPr lang="it-IT" altLang="it-IT" dirty="0" smtClean="0"/>
              <a:t>Sulla base degli indicatori di performance economica, finanziaria e patrimoniale, vengono individuati:</a:t>
            </a:r>
          </a:p>
          <a:p>
            <a:pPr marL="628650" lvl="1" indent="-171450">
              <a:buFont typeface="Wingdings" pitchFamily="2" charset="2"/>
              <a:buChar char="q"/>
            </a:pPr>
            <a:r>
              <a:rPr lang="it-IT" dirty="0" smtClean="0"/>
              <a:t>Un profilo medio</a:t>
            </a:r>
          </a:p>
          <a:p>
            <a:pPr marL="628650" lvl="1" indent="-171450">
              <a:buFont typeface="Wingdings" pitchFamily="2" charset="2"/>
              <a:buChar char="q"/>
            </a:pPr>
            <a:r>
              <a:rPr lang="it-IT" dirty="0" smtClean="0"/>
              <a:t>Un profilo best performer</a:t>
            </a:r>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testo 1"/>
          <p:cNvSpPr>
            <a:spLocks noGrp="1"/>
          </p:cNvSpPr>
          <p:nvPr>
            <p:ph type="body" sz="quarter" idx="10"/>
          </p:nvPr>
        </p:nvSpPr>
        <p:spPr bwMode="auto">
          <a:xfrm>
            <a:off x="1508125" y="369888"/>
            <a:ext cx="6881813" cy="431800"/>
          </a:xfrm>
          <a:noFill/>
          <a:ln>
            <a:miter lim="800000"/>
            <a:headEnd/>
            <a:tailEnd/>
          </a:ln>
        </p:spPr>
        <p:txBody>
          <a:bodyPr vert="horz" wrap="square" lIns="91440" tIns="45720" rIns="91440" bIns="45720" numCol="1" anchor="t" anchorCtr="0" compatLnSpc="1">
            <a:prstTxWarp prst="textNoShape">
              <a:avLst/>
            </a:prstTxWarp>
          </a:bodyPr>
          <a:lstStyle/>
          <a:p>
            <a:pPr marL="0" indent="0"/>
            <a:r>
              <a:rPr lang="it-IT" altLang="it-IT" smtClean="0"/>
              <a:t>MODALITA’ DI ANALISI: Cluster </a:t>
            </a:r>
          </a:p>
        </p:txBody>
      </p:sp>
      <p:sp>
        <p:nvSpPr>
          <p:cNvPr id="13315" name="CasellaDiTesto 2"/>
          <p:cNvSpPr txBox="1">
            <a:spLocks noChangeArrowheads="1"/>
          </p:cNvSpPr>
          <p:nvPr/>
        </p:nvSpPr>
        <p:spPr bwMode="auto">
          <a:xfrm>
            <a:off x="1562100" y="1082675"/>
            <a:ext cx="5176838" cy="585788"/>
          </a:xfrm>
          <a:prstGeom prst="rect">
            <a:avLst/>
          </a:prstGeom>
          <a:noFill/>
          <a:ln w="9525">
            <a:noFill/>
            <a:miter lim="800000"/>
            <a:headEnd/>
            <a:tailEnd/>
          </a:ln>
        </p:spPr>
        <p:txBody>
          <a:bodyPr>
            <a:spAutoFit/>
          </a:bodyPr>
          <a:lstStyle/>
          <a:p>
            <a:pPr marL="285750" indent="-285750">
              <a:buFont typeface="Wingdings" pitchFamily="2" charset="2"/>
              <a:buChar char="q"/>
            </a:pPr>
            <a:r>
              <a:rPr lang="it-IT" altLang="it-IT" sz="1600">
                <a:latin typeface="Arial" pitchFamily="34" charset="0"/>
              </a:rPr>
              <a:t>Analisi degli equilibri per cluster dimensionale:</a:t>
            </a:r>
          </a:p>
          <a:p>
            <a:pPr marL="285750" indent="-285750">
              <a:buFont typeface="Wingdings" pitchFamily="2" charset="2"/>
              <a:buChar char="q"/>
            </a:pPr>
            <a:endParaRPr lang="it-IT" altLang="it-IT" sz="1600">
              <a:latin typeface="Arial" pitchFamily="34" charset="0"/>
            </a:endParaRPr>
          </a:p>
        </p:txBody>
      </p:sp>
      <p:graphicFrame>
        <p:nvGraphicFramePr>
          <p:cNvPr id="4" name="Tabella 3"/>
          <p:cNvGraphicFramePr>
            <a:graphicFrameLocks noGrp="1"/>
          </p:cNvGraphicFramePr>
          <p:nvPr/>
        </p:nvGraphicFramePr>
        <p:xfrm>
          <a:off x="3602038" y="1682750"/>
          <a:ext cx="3695700" cy="1854200"/>
        </p:xfrm>
        <a:graphic>
          <a:graphicData uri="http://schemas.openxmlformats.org/drawingml/2006/table">
            <a:tbl>
              <a:tblPr firstRow="1" bandRow="1">
                <a:tableStyleId>{5C22544A-7EE6-4342-B048-85BDC9FD1C3A}</a:tableStyleId>
              </a:tblPr>
              <a:tblGrid>
                <a:gridCol w="648007"/>
                <a:gridCol w="3047693"/>
              </a:tblGrid>
              <a:tr h="370840">
                <a:tc>
                  <a:txBody>
                    <a:bodyPr/>
                    <a:lstStyle/>
                    <a:p>
                      <a:endParaRPr lang="it-IT" sz="1400" dirty="0">
                        <a:latin typeface="Arial" panose="020B0604020202020204" pitchFamily="34" charset="0"/>
                        <a:cs typeface="Arial" panose="020B0604020202020204" pitchFamily="34" charset="0"/>
                      </a:endParaRPr>
                    </a:p>
                  </a:txBody>
                  <a:tcPr marL="91431" marR="91431"/>
                </a:tc>
                <a:tc>
                  <a:txBody>
                    <a:bodyPr/>
                    <a:lstStyle/>
                    <a:p>
                      <a:r>
                        <a:rPr lang="it-IT" sz="1400" dirty="0" smtClean="0">
                          <a:latin typeface="Arial" panose="020B0604020202020204" pitchFamily="34" charset="0"/>
                          <a:cs typeface="Arial" panose="020B0604020202020204" pitchFamily="34" charset="0"/>
                        </a:rPr>
                        <a:t>N. Farmacie</a:t>
                      </a:r>
                      <a:r>
                        <a:rPr lang="it-IT" sz="1400" baseline="0" dirty="0" smtClean="0">
                          <a:latin typeface="Arial" panose="020B0604020202020204" pitchFamily="34" charset="0"/>
                          <a:cs typeface="Arial" panose="020B0604020202020204" pitchFamily="34" charset="0"/>
                        </a:rPr>
                        <a:t> gestite</a:t>
                      </a:r>
                      <a:endParaRPr lang="it-IT" sz="1400" dirty="0">
                        <a:latin typeface="Arial" panose="020B0604020202020204" pitchFamily="34" charset="0"/>
                        <a:cs typeface="Arial" panose="020B0604020202020204" pitchFamily="34" charset="0"/>
                      </a:endParaRPr>
                    </a:p>
                  </a:txBody>
                  <a:tcPr marL="91431" marR="91431"/>
                </a:tc>
              </a:tr>
              <a:tr h="370840">
                <a:tc>
                  <a:txBody>
                    <a:bodyPr/>
                    <a:lstStyle/>
                    <a:p>
                      <a:pPr algn="ctr"/>
                      <a:r>
                        <a:rPr lang="it-IT" sz="1400" dirty="0" smtClean="0">
                          <a:latin typeface="Arial" panose="020B0604020202020204" pitchFamily="34" charset="0"/>
                          <a:cs typeface="Arial" panose="020B0604020202020204" pitchFamily="34" charset="0"/>
                        </a:rPr>
                        <a:t>a</a:t>
                      </a:r>
                      <a:endParaRPr lang="it-IT" sz="1400" dirty="0">
                        <a:latin typeface="Arial" panose="020B0604020202020204" pitchFamily="34" charset="0"/>
                        <a:cs typeface="Arial" panose="020B0604020202020204" pitchFamily="34" charset="0"/>
                      </a:endParaRPr>
                    </a:p>
                  </a:txBody>
                  <a:tcPr marL="91431" marR="91431"/>
                </a:tc>
                <a:tc>
                  <a:txBody>
                    <a:bodyPr/>
                    <a:lstStyle/>
                    <a:p>
                      <a:r>
                        <a:rPr lang="it-IT" sz="1400" dirty="0" smtClean="0">
                          <a:latin typeface="Arial" panose="020B0604020202020204" pitchFamily="34" charset="0"/>
                          <a:cs typeface="Arial" panose="020B0604020202020204" pitchFamily="34" charset="0"/>
                        </a:rPr>
                        <a:t>Meno di 3 farmacie</a:t>
                      </a:r>
                      <a:endParaRPr lang="it-IT" sz="1400" dirty="0">
                        <a:latin typeface="Arial" panose="020B0604020202020204" pitchFamily="34" charset="0"/>
                        <a:cs typeface="Arial" panose="020B0604020202020204" pitchFamily="34" charset="0"/>
                      </a:endParaRPr>
                    </a:p>
                  </a:txBody>
                  <a:tcPr marL="91431" marR="91431"/>
                </a:tc>
              </a:tr>
              <a:tr h="370840">
                <a:tc>
                  <a:txBody>
                    <a:bodyPr/>
                    <a:lstStyle/>
                    <a:p>
                      <a:pPr algn="ctr"/>
                      <a:r>
                        <a:rPr lang="it-IT" sz="1400" dirty="0" smtClean="0">
                          <a:latin typeface="Arial" panose="020B0604020202020204" pitchFamily="34" charset="0"/>
                          <a:cs typeface="Arial" panose="020B0604020202020204" pitchFamily="34" charset="0"/>
                        </a:rPr>
                        <a:t>b</a:t>
                      </a:r>
                      <a:endParaRPr lang="it-IT" sz="1400" dirty="0">
                        <a:latin typeface="Arial" panose="020B0604020202020204" pitchFamily="34" charset="0"/>
                        <a:cs typeface="Arial" panose="020B0604020202020204" pitchFamily="34" charset="0"/>
                      </a:endParaRPr>
                    </a:p>
                  </a:txBody>
                  <a:tcPr marL="91431" marR="91431"/>
                </a:tc>
                <a:tc>
                  <a:txBody>
                    <a:bodyPr/>
                    <a:lstStyle/>
                    <a:p>
                      <a:r>
                        <a:rPr lang="it-IT" sz="1400" dirty="0" smtClean="0">
                          <a:latin typeface="Arial" panose="020B0604020202020204" pitchFamily="34" charset="0"/>
                          <a:cs typeface="Arial" panose="020B0604020202020204" pitchFamily="34" charset="0"/>
                        </a:rPr>
                        <a:t>Da 4 a 9 farmacie</a:t>
                      </a:r>
                      <a:endParaRPr lang="it-IT" sz="1400" dirty="0">
                        <a:latin typeface="Arial" panose="020B0604020202020204" pitchFamily="34" charset="0"/>
                        <a:cs typeface="Arial" panose="020B0604020202020204" pitchFamily="34" charset="0"/>
                      </a:endParaRPr>
                    </a:p>
                  </a:txBody>
                  <a:tcPr marL="91431" marR="91431"/>
                </a:tc>
              </a:tr>
              <a:tr h="370840">
                <a:tc>
                  <a:txBody>
                    <a:bodyPr/>
                    <a:lstStyle/>
                    <a:p>
                      <a:pPr algn="ctr"/>
                      <a:r>
                        <a:rPr lang="it-IT" sz="1400" dirty="0" smtClean="0">
                          <a:latin typeface="Arial" panose="020B0604020202020204" pitchFamily="34" charset="0"/>
                          <a:cs typeface="Arial" panose="020B0604020202020204" pitchFamily="34" charset="0"/>
                        </a:rPr>
                        <a:t>c</a:t>
                      </a:r>
                      <a:endParaRPr lang="it-IT" sz="1400" dirty="0">
                        <a:latin typeface="Arial" panose="020B0604020202020204" pitchFamily="34" charset="0"/>
                        <a:cs typeface="Arial" panose="020B0604020202020204" pitchFamily="34" charset="0"/>
                      </a:endParaRPr>
                    </a:p>
                  </a:txBody>
                  <a:tcPr marL="91431" marR="91431"/>
                </a:tc>
                <a:tc>
                  <a:txBody>
                    <a:bodyPr/>
                    <a:lstStyle/>
                    <a:p>
                      <a:r>
                        <a:rPr lang="it-IT" sz="1400" dirty="0" smtClean="0">
                          <a:latin typeface="Arial" panose="020B0604020202020204" pitchFamily="34" charset="0"/>
                          <a:cs typeface="Arial" panose="020B0604020202020204" pitchFamily="34" charset="0"/>
                        </a:rPr>
                        <a:t>Da 10 a 20 farmacie</a:t>
                      </a:r>
                      <a:endParaRPr lang="it-IT" sz="1400" dirty="0">
                        <a:latin typeface="Arial" panose="020B0604020202020204" pitchFamily="34" charset="0"/>
                        <a:cs typeface="Arial" panose="020B0604020202020204" pitchFamily="34" charset="0"/>
                      </a:endParaRPr>
                    </a:p>
                  </a:txBody>
                  <a:tcPr marL="91431" marR="91431"/>
                </a:tc>
              </a:tr>
              <a:tr h="370840">
                <a:tc>
                  <a:txBody>
                    <a:bodyPr/>
                    <a:lstStyle/>
                    <a:p>
                      <a:pPr algn="ctr"/>
                      <a:r>
                        <a:rPr lang="it-IT" sz="1400" dirty="0" smtClean="0">
                          <a:latin typeface="Arial" panose="020B0604020202020204" pitchFamily="34" charset="0"/>
                          <a:cs typeface="Arial" panose="020B0604020202020204" pitchFamily="34" charset="0"/>
                        </a:rPr>
                        <a:t>d</a:t>
                      </a:r>
                      <a:endParaRPr lang="it-IT" sz="1400" dirty="0">
                        <a:latin typeface="Arial" panose="020B0604020202020204" pitchFamily="34" charset="0"/>
                        <a:cs typeface="Arial" panose="020B0604020202020204" pitchFamily="34" charset="0"/>
                      </a:endParaRPr>
                    </a:p>
                  </a:txBody>
                  <a:tcPr marL="91431" marR="91431"/>
                </a:tc>
                <a:tc>
                  <a:txBody>
                    <a:bodyPr/>
                    <a:lstStyle/>
                    <a:p>
                      <a:r>
                        <a:rPr lang="it-IT" sz="1400" dirty="0" smtClean="0">
                          <a:latin typeface="Arial" panose="020B0604020202020204" pitchFamily="34" charset="0"/>
                          <a:cs typeface="Arial" panose="020B0604020202020204" pitchFamily="34" charset="0"/>
                        </a:rPr>
                        <a:t>Più di 20 farmacie</a:t>
                      </a:r>
                      <a:endParaRPr lang="it-IT" sz="1400" dirty="0">
                        <a:latin typeface="Arial" panose="020B0604020202020204" pitchFamily="34" charset="0"/>
                        <a:cs typeface="Arial" panose="020B0604020202020204" pitchFamily="34" charset="0"/>
                      </a:endParaRPr>
                    </a:p>
                  </a:txBody>
                  <a:tcPr marL="91431" marR="91431"/>
                </a:tc>
              </a:tr>
            </a:tbl>
          </a:graphicData>
        </a:graphic>
      </p:graphicFrame>
      <p:sp>
        <p:nvSpPr>
          <p:cNvPr id="13336" name="CasellaDiTesto 4"/>
          <p:cNvSpPr txBox="1">
            <a:spLocks noChangeArrowheads="1"/>
          </p:cNvSpPr>
          <p:nvPr/>
        </p:nvSpPr>
        <p:spPr bwMode="auto">
          <a:xfrm>
            <a:off x="1562100" y="3911600"/>
            <a:ext cx="5499100" cy="584200"/>
          </a:xfrm>
          <a:prstGeom prst="rect">
            <a:avLst/>
          </a:prstGeom>
          <a:noFill/>
          <a:ln w="9525">
            <a:noFill/>
            <a:miter lim="800000"/>
            <a:headEnd/>
            <a:tailEnd/>
          </a:ln>
        </p:spPr>
        <p:txBody>
          <a:bodyPr>
            <a:spAutoFit/>
          </a:bodyPr>
          <a:lstStyle/>
          <a:p>
            <a:pPr marL="285750" indent="-285750">
              <a:buFont typeface="Wingdings" pitchFamily="2" charset="2"/>
              <a:buChar char="q"/>
            </a:pPr>
            <a:r>
              <a:rPr lang="it-IT" altLang="it-IT" sz="1600">
                <a:latin typeface="Arial" pitchFamily="34" charset="0"/>
              </a:rPr>
              <a:t>Analisi degli equilibri per forma giuridica:</a:t>
            </a:r>
          </a:p>
          <a:p>
            <a:pPr marL="285750" indent="-285750">
              <a:buFont typeface="Wingdings" pitchFamily="2" charset="2"/>
              <a:buChar char="q"/>
            </a:pPr>
            <a:endParaRPr lang="it-IT" altLang="it-IT" sz="1600">
              <a:latin typeface="Arial" pitchFamily="34" charset="0"/>
            </a:endParaRPr>
          </a:p>
        </p:txBody>
      </p:sp>
      <p:graphicFrame>
        <p:nvGraphicFramePr>
          <p:cNvPr id="6" name="Tabella 5"/>
          <p:cNvGraphicFramePr>
            <a:graphicFrameLocks noGrp="1"/>
          </p:cNvGraphicFramePr>
          <p:nvPr/>
        </p:nvGraphicFramePr>
        <p:xfrm>
          <a:off x="3587750" y="4424363"/>
          <a:ext cx="3756025" cy="1854200"/>
        </p:xfrm>
        <a:graphic>
          <a:graphicData uri="http://schemas.openxmlformats.org/drawingml/2006/table">
            <a:tbl>
              <a:tblPr firstRow="1" bandRow="1">
                <a:tableStyleId>{5C22544A-7EE6-4342-B048-85BDC9FD1C3A}</a:tableStyleId>
              </a:tblPr>
              <a:tblGrid>
                <a:gridCol w="3756025"/>
              </a:tblGrid>
              <a:tr h="370840">
                <a:tc>
                  <a:txBody>
                    <a:bodyPr/>
                    <a:lstStyle/>
                    <a:p>
                      <a:r>
                        <a:rPr lang="it-IT" sz="1400" dirty="0" smtClean="0"/>
                        <a:t>Forma giuridica</a:t>
                      </a:r>
                      <a:endParaRPr lang="it-IT" sz="1400" dirty="0">
                        <a:latin typeface="Arial" panose="020B0604020202020204" pitchFamily="34" charset="0"/>
                        <a:cs typeface="Arial" panose="020B0604020202020204" pitchFamily="34" charset="0"/>
                      </a:endParaRPr>
                    </a:p>
                  </a:txBody>
                  <a:tcPr marL="91439" marR="91439"/>
                </a:tc>
              </a:tr>
              <a:tr h="370840">
                <a:tc>
                  <a:txBody>
                    <a:bodyPr/>
                    <a:lstStyle/>
                    <a:p>
                      <a:r>
                        <a:rPr lang="it-IT" sz="1400" dirty="0" smtClean="0"/>
                        <a:t>Azienda Speciale</a:t>
                      </a:r>
                      <a:endParaRPr lang="it-IT" sz="1400" dirty="0">
                        <a:latin typeface="Arial" panose="020B0604020202020204" pitchFamily="34" charset="0"/>
                        <a:cs typeface="Arial" panose="020B0604020202020204" pitchFamily="34" charset="0"/>
                      </a:endParaRPr>
                    </a:p>
                  </a:txBody>
                  <a:tcPr marL="91439" marR="91439"/>
                </a:tc>
              </a:tr>
              <a:tr h="370840">
                <a:tc>
                  <a:txBody>
                    <a:bodyPr/>
                    <a:lstStyle/>
                    <a:p>
                      <a:r>
                        <a:rPr lang="it-IT" sz="1400" dirty="0" smtClean="0"/>
                        <a:t>Società</a:t>
                      </a:r>
                      <a:r>
                        <a:rPr lang="it-IT" sz="1400" baseline="0" dirty="0" smtClean="0"/>
                        <a:t> a responsabilità limitata</a:t>
                      </a:r>
                      <a:endParaRPr lang="it-IT" sz="1400" dirty="0">
                        <a:latin typeface="Arial" panose="020B0604020202020204" pitchFamily="34" charset="0"/>
                        <a:cs typeface="Arial" panose="020B0604020202020204" pitchFamily="34" charset="0"/>
                      </a:endParaRPr>
                    </a:p>
                  </a:txBody>
                  <a:tcPr marL="91439" marR="91439"/>
                </a:tc>
              </a:tr>
              <a:tr h="370840">
                <a:tc>
                  <a:txBody>
                    <a:bodyPr/>
                    <a:lstStyle/>
                    <a:p>
                      <a:r>
                        <a:rPr lang="it-IT" sz="1400" dirty="0" smtClean="0"/>
                        <a:t>Società per azione</a:t>
                      </a:r>
                      <a:endParaRPr lang="it-IT" sz="1400" dirty="0">
                        <a:latin typeface="Arial" panose="020B0604020202020204" pitchFamily="34" charset="0"/>
                        <a:cs typeface="Arial" panose="020B0604020202020204" pitchFamily="34" charset="0"/>
                      </a:endParaRPr>
                    </a:p>
                  </a:txBody>
                  <a:tcPr marL="91439" marR="91439"/>
                </a:tc>
              </a:tr>
              <a:tr h="370840">
                <a:tc>
                  <a:txBody>
                    <a:bodyPr/>
                    <a:lstStyle/>
                    <a:p>
                      <a:endParaRPr lang="it-IT" sz="1400" dirty="0">
                        <a:latin typeface="Arial" panose="020B0604020202020204" pitchFamily="34" charset="0"/>
                        <a:cs typeface="Arial" panose="020B0604020202020204" pitchFamily="34" charset="0"/>
                      </a:endParaRPr>
                    </a:p>
                  </a:txBody>
                  <a:tcPr marL="91439" marR="91439"/>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646238" y="1390650"/>
            <a:ext cx="2054225" cy="307975"/>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defPPr>
              <a:defRPr lang="en-GB"/>
            </a:defPPr>
            <a:lvl1pPr algn="ctr" eaLnBrk="1" hangingPunct="1">
              <a:spcBef>
                <a:spcPct val="50000"/>
              </a:spcBef>
              <a:defRPr sz="1400" b="1">
                <a:solidFill>
                  <a:srgbClr val="000099"/>
                </a:solidFill>
                <a:latin typeface="Arial" panose="020B060402020202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defRPr/>
            </a:pPr>
            <a:r>
              <a:rPr lang="it-IT" dirty="0" smtClean="0"/>
              <a:t>Analisi di redditività</a:t>
            </a:r>
          </a:p>
        </p:txBody>
      </p:sp>
      <p:sp>
        <p:nvSpPr>
          <p:cNvPr id="4" name="Segnaposto testo 1"/>
          <p:cNvSpPr txBox="1">
            <a:spLocks/>
          </p:cNvSpPr>
          <p:nvPr/>
        </p:nvSpPr>
        <p:spPr bwMode="auto">
          <a:xfrm>
            <a:off x="1508125" y="369888"/>
            <a:ext cx="6881813" cy="431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lnSpc>
                <a:spcPct val="100000"/>
              </a:lnSpc>
              <a:spcBef>
                <a:spcPts val="200"/>
              </a:spcBef>
              <a:spcAft>
                <a:spcPct val="0"/>
              </a:spcAft>
              <a:defRPr sz="1800" b="1">
                <a:solidFill>
                  <a:schemeClr val="tx2"/>
                </a:solidFill>
                <a:latin typeface="Arial" pitchFamily="34" charset="0"/>
                <a:ea typeface="+mn-ea"/>
                <a:cs typeface="Arial" pitchFamily="34" charset="0"/>
              </a:defRPr>
            </a:lvl1pPr>
            <a:lvl2pPr marL="180975" indent="-179388" algn="l" rtl="0" eaLnBrk="0" fontAlgn="base" hangingPunct="0">
              <a:lnSpc>
                <a:spcPct val="100000"/>
              </a:lnSpc>
              <a:spcBef>
                <a:spcPts val="200"/>
              </a:spcBef>
              <a:spcAft>
                <a:spcPct val="0"/>
              </a:spcAft>
              <a:buClr>
                <a:schemeClr val="tx2"/>
              </a:buClr>
              <a:buSzPct val="85000"/>
              <a:buFont typeface="Wingdings" pitchFamily="2" charset="2"/>
              <a:buNone/>
              <a:defRPr sz="1800">
                <a:solidFill>
                  <a:schemeClr val="tx1"/>
                </a:solidFill>
                <a:latin typeface="Arial" pitchFamily="34" charset="0"/>
                <a:cs typeface="Arial" pitchFamily="34" charset="0"/>
              </a:defRPr>
            </a:lvl2pPr>
            <a:lvl3pPr marL="361950" indent="-179388" algn="l" rtl="0" eaLnBrk="0" fontAlgn="base" hangingPunct="0">
              <a:spcBef>
                <a:spcPct val="40000"/>
              </a:spcBef>
              <a:spcAft>
                <a:spcPct val="0"/>
              </a:spcAft>
              <a:buClr>
                <a:schemeClr val="tx2"/>
              </a:buClr>
              <a:buSzPct val="85000"/>
              <a:buFont typeface="Symbol" pitchFamily="18" charset="2"/>
              <a:buChar char="-"/>
              <a:defRPr sz="1000">
                <a:solidFill>
                  <a:schemeClr val="tx1"/>
                </a:solidFill>
                <a:latin typeface="+mn-lt"/>
              </a:defRPr>
            </a:lvl3pPr>
            <a:lvl4pPr marL="541338" indent="-177800" algn="l" rtl="0" eaLnBrk="0" fontAlgn="base" hangingPunct="0">
              <a:spcBef>
                <a:spcPct val="40000"/>
              </a:spcBef>
              <a:spcAft>
                <a:spcPct val="0"/>
              </a:spcAft>
              <a:buClr>
                <a:schemeClr val="tx2"/>
              </a:buClr>
              <a:buSzPct val="85000"/>
              <a:buFont typeface="Wingdings" pitchFamily="2" charset="2"/>
              <a:buChar char="l"/>
              <a:defRPr sz="1000">
                <a:solidFill>
                  <a:schemeClr val="tx1"/>
                </a:solidFill>
                <a:latin typeface="+mn-lt"/>
              </a:defRPr>
            </a:lvl4pPr>
            <a:lvl5pPr marL="723900" indent="-180975" algn="l" rtl="0" eaLnBrk="0" fontAlgn="base" hangingPunct="0">
              <a:spcBef>
                <a:spcPct val="40000"/>
              </a:spcBef>
              <a:spcAft>
                <a:spcPct val="0"/>
              </a:spcAft>
              <a:buClr>
                <a:schemeClr val="tx2"/>
              </a:buClr>
              <a:buSzPct val="85000"/>
              <a:buFont typeface="Symbol" pitchFamily="18" charset="2"/>
              <a:buNone/>
              <a:defRPr sz="1000">
                <a:solidFill>
                  <a:schemeClr val="tx1"/>
                </a:solidFill>
                <a:latin typeface="+mn-lt"/>
              </a:defRPr>
            </a:lvl5pPr>
            <a:lvl6pPr marL="11811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6pPr>
            <a:lvl7pPr marL="16383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7pPr>
            <a:lvl8pPr marL="20955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8pPr>
            <a:lvl9pPr marL="25527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9pPr>
          </a:lstStyle>
          <a:p>
            <a:pPr marL="0" indent="0">
              <a:defRPr/>
            </a:pPr>
            <a:r>
              <a:rPr lang="it-IT" altLang="it-IT" kern="0" dirty="0" smtClean="0"/>
              <a:t>MODALITA’ DI ANALISI: Indicatori </a:t>
            </a:r>
          </a:p>
        </p:txBody>
      </p:sp>
      <p:sp>
        <p:nvSpPr>
          <p:cNvPr id="14340" name="CasellaDiTesto 4"/>
          <p:cNvSpPr txBox="1">
            <a:spLocks noChangeArrowheads="1"/>
          </p:cNvSpPr>
          <p:nvPr/>
        </p:nvSpPr>
        <p:spPr bwMode="auto">
          <a:xfrm>
            <a:off x="4684713" y="852488"/>
            <a:ext cx="4838700" cy="1384300"/>
          </a:xfrm>
          <a:prstGeom prst="rect">
            <a:avLst/>
          </a:prstGeom>
          <a:noFill/>
          <a:ln w="9525">
            <a:noFill/>
            <a:miter lim="800000"/>
            <a:headEnd/>
            <a:tailEnd/>
          </a:ln>
        </p:spPr>
        <p:txBody>
          <a:bodyPr anchor="ctr">
            <a:spAutoFit/>
          </a:bodyPr>
          <a:lstStyle/>
          <a:p>
            <a:pPr algn="just"/>
            <a:r>
              <a:rPr lang="it-IT" sz="1400">
                <a:latin typeface="Arial" pitchFamily="34" charset="0"/>
              </a:rPr>
              <a:t>L’obiettivo è di verificare l’attitudine dell’azienda a produrre un reddito sufficiente a coprire i costi e a generare profitti, in modo tale da mantenere un equilibrio che giustifichi gli investimenti intrapresi. </a:t>
            </a:r>
          </a:p>
          <a:p>
            <a:pPr algn="just"/>
            <a:r>
              <a:rPr lang="it-IT" sz="1400">
                <a:latin typeface="Arial" pitchFamily="34" charset="0"/>
              </a:rPr>
              <a:t>Gli indicatori di redditività considerati sono il  ROE, ROI, EBITDA margin </a:t>
            </a:r>
          </a:p>
        </p:txBody>
      </p:sp>
      <p:sp>
        <p:nvSpPr>
          <p:cNvPr id="6" name="CasellaDiTesto 5"/>
          <p:cNvSpPr txBox="1"/>
          <p:nvPr/>
        </p:nvSpPr>
        <p:spPr>
          <a:xfrm>
            <a:off x="1646238" y="3176588"/>
            <a:ext cx="2054225" cy="307975"/>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defPPr>
              <a:defRPr lang="en-GB"/>
            </a:defPPr>
            <a:lvl1pPr algn="ctr" eaLnBrk="1" hangingPunct="1">
              <a:spcBef>
                <a:spcPct val="50000"/>
              </a:spcBef>
              <a:defRPr sz="1400" b="1">
                <a:solidFill>
                  <a:srgbClr val="000099"/>
                </a:solidFill>
                <a:latin typeface="Arial" panose="020B060402020202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defRPr/>
            </a:pPr>
            <a:r>
              <a:rPr lang="it-IT" dirty="0" smtClean="0"/>
              <a:t>Analisi di liquidità</a:t>
            </a:r>
          </a:p>
        </p:txBody>
      </p:sp>
      <p:sp>
        <p:nvSpPr>
          <p:cNvPr id="14342" name="CasellaDiTesto 6"/>
          <p:cNvSpPr txBox="1">
            <a:spLocks noChangeArrowheads="1"/>
          </p:cNvSpPr>
          <p:nvPr/>
        </p:nvSpPr>
        <p:spPr bwMode="auto">
          <a:xfrm>
            <a:off x="4684713" y="2530475"/>
            <a:ext cx="4838700" cy="1600200"/>
          </a:xfrm>
          <a:prstGeom prst="rect">
            <a:avLst/>
          </a:prstGeom>
          <a:noFill/>
          <a:ln w="9525">
            <a:noFill/>
            <a:miter lim="800000"/>
            <a:headEnd/>
            <a:tailEnd/>
          </a:ln>
        </p:spPr>
        <p:txBody>
          <a:bodyPr anchor="ctr">
            <a:spAutoFit/>
          </a:bodyPr>
          <a:lstStyle/>
          <a:p>
            <a:pPr algn="just"/>
            <a:r>
              <a:rPr lang="it-IT" sz="1400" dirty="0">
                <a:latin typeface="Arial" pitchFamily="34" charset="0"/>
              </a:rPr>
              <a:t>L’obiettivo è verificare l’attitudine dell’azienda a fronteggiare le uscite sopportate per lo svolgimento della gestione in modo tempestivo ed economico. </a:t>
            </a:r>
          </a:p>
          <a:p>
            <a:pPr algn="just"/>
            <a:r>
              <a:rPr lang="it-IT" sz="1400" dirty="0">
                <a:latin typeface="Arial" pitchFamily="34" charset="0"/>
              </a:rPr>
              <a:t>Per questa analisi abbiamo considerato il Ciclo del </a:t>
            </a:r>
            <a:r>
              <a:rPr lang="it-IT" sz="1400" dirty="0" smtClean="0">
                <a:latin typeface="Arial" pitchFamily="34" charset="0"/>
              </a:rPr>
              <a:t>circolante, </a:t>
            </a:r>
            <a:r>
              <a:rPr lang="it-IT" sz="1400" dirty="0">
                <a:latin typeface="Arial" pitchFamily="34" charset="0"/>
              </a:rPr>
              <a:t>ossia il periodo di tempo che separa l’uscita monetaria (acquisto dei fattori produttivi) dall’entrata monetaria (vendita del prodotto finale).</a:t>
            </a:r>
          </a:p>
        </p:txBody>
      </p:sp>
      <p:sp>
        <p:nvSpPr>
          <p:cNvPr id="8" name="CasellaDiTesto 7"/>
          <p:cNvSpPr txBox="1"/>
          <p:nvPr/>
        </p:nvSpPr>
        <p:spPr>
          <a:xfrm>
            <a:off x="1646238" y="5045075"/>
            <a:ext cx="2054225" cy="307975"/>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defPPr>
              <a:defRPr lang="en-GB"/>
            </a:defPPr>
            <a:lvl1pPr algn="ctr" eaLnBrk="1" hangingPunct="1">
              <a:spcBef>
                <a:spcPct val="50000"/>
              </a:spcBef>
              <a:defRPr sz="1400" b="1">
                <a:solidFill>
                  <a:srgbClr val="000099"/>
                </a:solidFill>
                <a:latin typeface="Arial" panose="020B060402020202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defRPr/>
            </a:pPr>
            <a:r>
              <a:rPr lang="it-IT" dirty="0" smtClean="0"/>
              <a:t>Analisi di solidità</a:t>
            </a:r>
          </a:p>
        </p:txBody>
      </p:sp>
      <p:sp>
        <p:nvSpPr>
          <p:cNvPr id="14344" name="CasellaDiTesto 8"/>
          <p:cNvSpPr txBox="1">
            <a:spLocks noChangeArrowheads="1"/>
          </p:cNvSpPr>
          <p:nvPr/>
        </p:nvSpPr>
        <p:spPr bwMode="auto">
          <a:xfrm>
            <a:off x="4684713" y="4291013"/>
            <a:ext cx="4838700" cy="1816100"/>
          </a:xfrm>
          <a:prstGeom prst="rect">
            <a:avLst/>
          </a:prstGeom>
          <a:noFill/>
          <a:ln w="9525">
            <a:noFill/>
            <a:miter lim="800000"/>
            <a:headEnd/>
            <a:tailEnd/>
          </a:ln>
        </p:spPr>
        <p:txBody>
          <a:bodyPr anchor="ctr">
            <a:spAutoFit/>
          </a:bodyPr>
          <a:lstStyle/>
          <a:p>
            <a:pPr algn="just"/>
            <a:r>
              <a:rPr lang="it-IT" sz="1400">
                <a:latin typeface="Arial" pitchFamily="34" charset="0"/>
              </a:rPr>
              <a:t>L’obiettivo è di verificare la capacità dell’impresa di far fronte agli impegni di pagamento complessivamente e definitivamente, in un futuro non a breve. Un’impresa quindi risulta solida se è in grado di mantenere in equilibrio entrate e uscite monetarie a medio-lunga scadenza.</a:t>
            </a:r>
          </a:p>
          <a:p>
            <a:r>
              <a:rPr lang="it-IT" sz="1400">
                <a:latin typeface="Arial" pitchFamily="34" charset="0"/>
              </a:rPr>
              <a:t>In quest’ottica gli indicatori che abbiamo considerato sono l’indice di copertura delle attività immobilizzate e l’indice di autonomia finanziaria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1646238" y="1989138"/>
            <a:ext cx="7821612" cy="1322387"/>
          </a:xfrm>
          <a:prstGeom prst="rect">
            <a:avLst/>
          </a:prstGeom>
          <a:solidFill>
            <a:srgbClr val="3366CC"/>
          </a:solidFill>
          <a:ln>
            <a:solidFill>
              <a:schemeClr val="tx1"/>
            </a:solidFill>
            <a:headEnd/>
            <a:tailEnd/>
          </a:ln>
        </p:spPr>
        <p:style>
          <a:lnRef idx="1">
            <a:schemeClr val="accent3"/>
          </a:lnRef>
          <a:fillRef idx="3">
            <a:schemeClr val="accent3"/>
          </a:fillRef>
          <a:effectRef idx="2">
            <a:schemeClr val="accent3"/>
          </a:effectRef>
          <a:fontRef idx="minor">
            <a:schemeClr val="lt1"/>
          </a:fontRef>
        </p:style>
        <p:txBody>
          <a:bodyPr>
            <a:spAutoFit/>
          </a:bodyPr>
          <a:lstStyle/>
          <a:p>
            <a:pPr algn="r" eaLnBrk="1" hangingPunct="1">
              <a:defRPr/>
            </a:pPr>
            <a:r>
              <a:rPr lang="it-IT" sz="4000" cap="small" dirty="0">
                <a:cs typeface="Arial" pitchFamily="34" charset="0"/>
              </a:rPr>
              <a:t>Analisi per cluster dimensionale</a:t>
            </a:r>
            <a:endParaRPr lang="it-IT" sz="4000" dirty="0">
              <a:solidFill>
                <a:schemeClr val="tx1"/>
              </a:solidFill>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testo 1"/>
          <p:cNvSpPr>
            <a:spLocks noGrp="1"/>
          </p:cNvSpPr>
          <p:nvPr>
            <p:ph type="body" sz="quarter" idx="10"/>
          </p:nvPr>
        </p:nvSpPr>
        <p:spPr bwMode="auto">
          <a:xfrm>
            <a:off x="1481138" y="382588"/>
            <a:ext cx="6881812" cy="654050"/>
          </a:xfrm>
          <a:noFill/>
          <a:ln>
            <a:miter lim="800000"/>
            <a:headEnd/>
            <a:tailEnd/>
          </a:ln>
        </p:spPr>
        <p:txBody>
          <a:bodyPr vert="horz" wrap="square" lIns="91440" tIns="45720" rIns="91440" bIns="45720" numCol="1" anchor="t" anchorCtr="0" compatLnSpc="1">
            <a:prstTxWarp prst="textNoShape">
              <a:avLst/>
            </a:prstTxWarp>
          </a:bodyPr>
          <a:lstStyle/>
          <a:p>
            <a:pPr marL="0" indent="0"/>
            <a:r>
              <a:rPr lang="it-IT" altLang="it-IT" smtClean="0"/>
              <a:t>OGGETTO DI STUDIO</a:t>
            </a:r>
          </a:p>
        </p:txBody>
      </p:sp>
      <p:graphicFrame>
        <p:nvGraphicFramePr>
          <p:cNvPr id="3" name="Tabella 2"/>
          <p:cNvGraphicFramePr>
            <a:graphicFrameLocks noGrp="1"/>
          </p:cNvGraphicFramePr>
          <p:nvPr/>
        </p:nvGraphicFramePr>
        <p:xfrm>
          <a:off x="2582863" y="3592513"/>
          <a:ext cx="5788026" cy="1960565"/>
        </p:xfrm>
        <a:graphic>
          <a:graphicData uri="http://schemas.openxmlformats.org/drawingml/2006/table">
            <a:tbl>
              <a:tblPr>
                <a:tableStyleId>{5C22544A-7EE6-4342-B048-85BDC9FD1C3A}</a:tableStyleId>
              </a:tblPr>
              <a:tblGrid>
                <a:gridCol w="2139815"/>
                <a:gridCol w="1356386"/>
                <a:gridCol w="2291825"/>
              </a:tblGrid>
              <a:tr h="436418">
                <a:tc>
                  <a:txBody>
                    <a:bodyPr/>
                    <a:lstStyle/>
                    <a:p>
                      <a:pPr algn="just" rtl="0" fontAlgn="ctr"/>
                      <a:r>
                        <a:rPr lang="it-IT" sz="1400" u="none" strike="noStrike" dirty="0" smtClean="0">
                          <a:effectLst/>
                        </a:rPr>
                        <a:t>N. Farmacie gestite</a:t>
                      </a:r>
                      <a:endParaRPr lang="it-IT" sz="1400" b="1" i="0" u="none" strike="noStrike" dirty="0">
                        <a:solidFill>
                          <a:srgbClr val="76923C"/>
                        </a:solidFill>
                        <a:effectLst/>
                        <a:latin typeface="Arial"/>
                      </a:endParaRPr>
                    </a:p>
                  </a:txBody>
                  <a:tcPr marL="9526" marR="9526" marT="9529" marB="0" anchor="ctr"/>
                </a:tc>
                <a:tc>
                  <a:txBody>
                    <a:bodyPr/>
                    <a:lstStyle/>
                    <a:p>
                      <a:pPr algn="ctr" rtl="0" fontAlgn="ctr"/>
                      <a:r>
                        <a:rPr lang="it-IT" sz="1400" u="none" strike="noStrike" dirty="0" smtClean="0">
                          <a:effectLst/>
                        </a:rPr>
                        <a:t>Numero</a:t>
                      </a:r>
                      <a:r>
                        <a:rPr lang="it-IT" sz="1400" u="none" strike="noStrike" baseline="0" dirty="0" smtClean="0">
                          <a:effectLst/>
                        </a:rPr>
                        <a:t> di aziende</a:t>
                      </a:r>
                      <a:r>
                        <a:rPr lang="it-IT" sz="1400" u="none" strike="noStrike" dirty="0" smtClean="0">
                          <a:effectLst/>
                        </a:rPr>
                        <a:t> </a:t>
                      </a:r>
                      <a:endParaRPr lang="it-IT" sz="1400" b="1" i="0" u="none" strike="noStrike" dirty="0">
                        <a:solidFill>
                          <a:srgbClr val="76923C"/>
                        </a:solidFill>
                        <a:effectLst/>
                        <a:latin typeface="Arial"/>
                      </a:endParaRPr>
                    </a:p>
                  </a:txBody>
                  <a:tcPr marL="9526" marR="9526" marT="9529" marB="0" anchor="ctr"/>
                </a:tc>
                <a:tc>
                  <a:txBody>
                    <a:bodyPr/>
                    <a:lstStyle/>
                    <a:p>
                      <a:pPr algn="ctr" rtl="0" fontAlgn="ctr"/>
                      <a:r>
                        <a:rPr lang="it-IT" sz="1400" u="none" strike="noStrike">
                          <a:effectLst/>
                        </a:rPr>
                        <a:t>Numerosità %</a:t>
                      </a:r>
                      <a:endParaRPr lang="it-IT" sz="1400" b="1" i="0" u="none" strike="noStrike">
                        <a:solidFill>
                          <a:srgbClr val="76923C"/>
                        </a:solidFill>
                        <a:effectLst/>
                        <a:latin typeface="Arial"/>
                      </a:endParaRPr>
                    </a:p>
                  </a:txBody>
                  <a:tcPr marL="9526" marR="9526" marT="9529" marB="0" anchor="ctr"/>
                </a:tc>
              </a:tr>
              <a:tr h="302310">
                <a:tc>
                  <a:txBody>
                    <a:bodyPr/>
                    <a:lstStyle/>
                    <a:p>
                      <a:pPr algn="l" rtl="0" fontAlgn="ctr"/>
                      <a:r>
                        <a:rPr lang="it-IT" sz="1400" u="none" strike="noStrike">
                          <a:effectLst/>
                        </a:rPr>
                        <a:t>Da 0 a 3</a:t>
                      </a:r>
                      <a:endParaRPr lang="it-IT" sz="1400" b="1" i="0" u="none" strike="noStrike">
                        <a:solidFill>
                          <a:srgbClr val="76923C"/>
                        </a:solidFill>
                        <a:effectLst/>
                        <a:latin typeface="Arial"/>
                      </a:endParaRPr>
                    </a:p>
                  </a:txBody>
                  <a:tcPr marL="9526" marR="9526" marT="9529" marB="0" anchor="ctr"/>
                </a:tc>
                <a:tc>
                  <a:txBody>
                    <a:bodyPr/>
                    <a:lstStyle/>
                    <a:p>
                      <a:pPr algn="ctr" rtl="0" fontAlgn="ctr"/>
                      <a:r>
                        <a:rPr lang="it-IT" sz="1400" u="none" strike="noStrike">
                          <a:effectLst/>
                        </a:rPr>
                        <a:t>                37 </a:t>
                      </a:r>
                      <a:endParaRPr lang="it-IT" sz="1400" b="0" i="0" u="none" strike="noStrike">
                        <a:solidFill>
                          <a:srgbClr val="000000"/>
                        </a:solidFill>
                        <a:effectLst/>
                        <a:latin typeface="Arial"/>
                      </a:endParaRPr>
                    </a:p>
                  </a:txBody>
                  <a:tcPr marL="9526" marR="9526" marT="9529" marB="0" anchor="ctr"/>
                </a:tc>
                <a:tc>
                  <a:txBody>
                    <a:bodyPr/>
                    <a:lstStyle/>
                    <a:p>
                      <a:pPr algn="ctr" rtl="0" fontAlgn="ctr"/>
                      <a:r>
                        <a:rPr lang="it-IT" sz="1400" u="none" strike="noStrike">
                          <a:effectLst/>
                        </a:rPr>
                        <a:t>48%</a:t>
                      </a:r>
                      <a:endParaRPr lang="it-IT" sz="1400" b="0" i="0" u="none" strike="noStrike">
                        <a:solidFill>
                          <a:srgbClr val="000000"/>
                        </a:solidFill>
                        <a:effectLst/>
                        <a:latin typeface="Arial"/>
                      </a:endParaRPr>
                    </a:p>
                  </a:txBody>
                  <a:tcPr marL="9526" marR="9526" marT="9529" marB="0" anchor="ctr"/>
                </a:tc>
              </a:tr>
              <a:tr h="302310">
                <a:tc>
                  <a:txBody>
                    <a:bodyPr/>
                    <a:lstStyle/>
                    <a:p>
                      <a:pPr algn="l" rtl="0" fontAlgn="ctr"/>
                      <a:r>
                        <a:rPr lang="it-IT" sz="1400" u="none" strike="noStrike">
                          <a:effectLst/>
                        </a:rPr>
                        <a:t>Da 4 a 9</a:t>
                      </a:r>
                      <a:endParaRPr lang="it-IT" sz="1400" b="1" i="0" u="none" strike="noStrike">
                        <a:solidFill>
                          <a:srgbClr val="76923C"/>
                        </a:solidFill>
                        <a:effectLst/>
                        <a:latin typeface="Arial"/>
                      </a:endParaRPr>
                    </a:p>
                  </a:txBody>
                  <a:tcPr marL="9526" marR="9526" marT="9529" marB="0" anchor="ctr"/>
                </a:tc>
                <a:tc>
                  <a:txBody>
                    <a:bodyPr/>
                    <a:lstStyle/>
                    <a:p>
                      <a:pPr algn="ctr" rtl="0" fontAlgn="ctr"/>
                      <a:r>
                        <a:rPr lang="it-IT" sz="1400" u="none" strike="noStrike">
                          <a:effectLst/>
                        </a:rPr>
                        <a:t>                28 </a:t>
                      </a:r>
                      <a:endParaRPr lang="it-IT" sz="1400" b="0" i="0" u="none" strike="noStrike">
                        <a:solidFill>
                          <a:srgbClr val="000000"/>
                        </a:solidFill>
                        <a:effectLst/>
                        <a:latin typeface="Arial"/>
                      </a:endParaRPr>
                    </a:p>
                  </a:txBody>
                  <a:tcPr marL="9526" marR="9526" marT="9529" marB="0" anchor="ctr"/>
                </a:tc>
                <a:tc>
                  <a:txBody>
                    <a:bodyPr/>
                    <a:lstStyle/>
                    <a:p>
                      <a:pPr algn="ctr" rtl="0" fontAlgn="ctr"/>
                      <a:r>
                        <a:rPr lang="it-IT" sz="1400" u="none" strike="noStrike">
                          <a:effectLst/>
                        </a:rPr>
                        <a:t>36%</a:t>
                      </a:r>
                      <a:endParaRPr lang="it-IT" sz="1400" b="0" i="0" u="none" strike="noStrike">
                        <a:solidFill>
                          <a:srgbClr val="000000"/>
                        </a:solidFill>
                        <a:effectLst/>
                        <a:latin typeface="Arial"/>
                      </a:endParaRPr>
                    </a:p>
                  </a:txBody>
                  <a:tcPr marL="9526" marR="9526" marT="9529" marB="0" anchor="ctr"/>
                </a:tc>
              </a:tr>
              <a:tr h="302310">
                <a:tc>
                  <a:txBody>
                    <a:bodyPr/>
                    <a:lstStyle/>
                    <a:p>
                      <a:pPr algn="l" rtl="0" fontAlgn="ctr"/>
                      <a:r>
                        <a:rPr lang="it-IT" sz="1400" u="none" strike="noStrike" dirty="0">
                          <a:effectLst/>
                        </a:rPr>
                        <a:t>Da 10 a 20</a:t>
                      </a:r>
                      <a:endParaRPr lang="it-IT" sz="1400" b="1" i="0" u="none" strike="noStrike" dirty="0">
                        <a:solidFill>
                          <a:srgbClr val="76923C"/>
                        </a:solidFill>
                        <a:effectLst/>
                        <a:latin typeface="Arial"/>
                      </a:endParaRPr>
                    </a:p>
                  </a:txBody>
                  <a:tcPr marL="9526" marR="9526" marT="9529" marB="0" anchor="ctr"/>
                </a:tc>
                <a:tc>
                  <a:txBody>
                    <a:bodyPr/>
                    <a:lstStyle/>
                    <a:p>
                      <a:pPr algn="ctr" rtl="0" fontAlgn="ctr"/>
                      <a:r>
                        <a:rPr lang="it-IT" sz="1400" u="none" strike="noStrike" dirty="0">
                          <a:effectLst/>
                        </a:rPr>
                        <a:t>                10 </a:t>
                      </a:r>
                      <a:endParaRPr lang="it-IT" sz="1400" b="0" i="0" u="none" strike="noStrike" dirty="0">
                        <a:solidFill>
                          <a:srgbClr val="000000"/>
                        </a:solidFill>
                        <a:effectLst/>
                        <a:latin typeface="Arial"/>
                      </a:endParaRPr>
                    </a:p>
                  </a:txBody>
                  <a:tcPr marL="9526" marR="9526" marT="9529" marB="0" anchor="ctr"/>
                </a:tc>
                <a:tc>
                  <a:txBody>
                    <a:bodyPr/>
                    <a:lstStyle/>
                    <a:p>
                      <a:pPr algn="ctr" rtl="0" fontAlgn="ctr"/>
                      <a:r>
                        <a:rPr lang="it-IT" sz="1400" u="none" strike="noStrike">
                          <a:effectLst/>
                        </a:rPr>
                        <a:t>13%</a:t>
                      </a:r>
                      <a:endParaRPr lang="it-IT" sz="1400" b="0" i="0" u="none" strike="noStrike">
                        <a:solidFill>
                          <a:srgbClr val="000000"/>
                        </a:solidFill>
                        <a:effectLst/>
                        <a:latin typeface="Arial"/>
                      </a:endParaRPr>
                    </a:p>
                  </a:txBody>
                  <a:tcPr marL="9526" marR="9526" marT="9529" marB="0" anchor="ctr"/>
                </a:tc>
              </a:tr>
              <a:tr h="302310">
                <a:tc>
                  <a:txBody>
                    <a:bodyPr/>
                    <a:lstStyle/>
                    <a:p>
                      <a:pPr algn="l" rtl="0" fontAlgn="ctr"/>
                      <a:r>
                        <a:rPr lang="it-IT" sz="1400" u="none" strike="noStrike" dirty="0">
                          <a:effectLst/>
                        </a:rPr>
                        <a:t>Più di 20</a:t>
                      </a:r>
                      <a:endParaRPr lang="it-IT" sz="1400" b="1" i="0" u="none" strike="noStrike" dirty="0">
                        <a:solidFill>
                          <a:srgbClr val="76923C"/>
                        </a:solidFill>
                        <a:effectLst/>
                        <a:latin typeface="Arial"/>
                      </a:endParaRPr>
                    </a:p>
                  </a:txBody>
                  <a:tcPr marL="9526" marR="9526" marT="9529" marB="0" anchor="ctr"/>
                </a:tc>
                <a:tc>
                  <a:txBody>
                    <a:bodyPr/>
                    <a:lstStyle/>
                    <a:p>
                      <a:pPr algn="ctr" rtl="0" fontAlgn="ctr"/>
                      <a:r>
                        <a:rPr lang="it-IT" sz="1400" u="none" strike="noStrike">
                          <a:effectLst/>
                        </a:rPr>
                        <a:t>                  2 </a:t>
                      </a:r>
                      <a:endParaRPr lang="it-IT" sz="1400" b="0" i="0" u="none" strike="noStrike">
                        <a:solidFill>
                          <a:srgbClr val="000000"/>
                        </a:solidFill>
                        <a:effectLst/>
                        <a:latin typeface="Arial"/>
                      </a:endParaRPr>
                    </a:p>
                  </a:txBody>
                  <a:tcPr marL="9526" marR="9526" marT="9529" marB="0" anchor="ctr"/>
                </a:tc>
                <a:tc>
                  <a:txBody>
                    <a:bodyPr/>
                    <a:lstStyle/>
                    <a:p>
                      <a:pPr algn="ctr" rtl="0" fontAlgn="ctr"/>
                      <a:r>
                        <a:rPr lang="it-IT" sz="1400" u="none" strike="noStrike">
                          <a:effectLst/>
                        </a:rPr>
                        <a:t>3%</a:t>
                      </a:r>
                      <a:endParaRPr lang="it-IT" sz="1400" b="0" i="0" u="none" strike="noStrike">
                        <a:solidFill>
                          <a:srgbClr val="000000"/>
                        </a:solidFill>
                        <a:effectLst/>
                        <a:latin typeface="Arial"/>
                      </a:endParaRPr>
                    </a:p>
                  </a:txBody>
                  <a:tcPr marL="9526" marR="9526" marT="9529" marB="0" anchor="ctr"/>
                </a:tc>
              </a:tr>
              <a:tr h="314907">
                <a:tc>
                  <a:txBody>
                    <a:bodyPr/>
                    <a:lstStyle/>
                    <a:p>
                      <a:pPr algn="l" rtl="0" fontAlgn="ctr"/>
                      <a:r>
                        <a:rPr lang="it-IT" sz="1400" u="none" strike="noStrike">
                          <a:effectLst/>
                        </a:rPr>
                        <a:t>Totale</a:t>
                      </a:r>
                      <a:endParaRPr lang="it-IT" sz="1400" b="1" i="0" u="none" strike="noStrike">
                        <a:solidFill>
                          <a:srgbClr val="76923C"/>
                        </a:solidFill>
                        <a:effectLst/>
                        <a:latin typeface="Arial"/>
                      </a:endParaRPr>
                    </a:p>
                  </a:txBody>
                  <a:tcPr marL="9526" marR="9526" marT="9529" marB="0" anchor="ctr"/>
                </a:tc>
                <a:tc>
                  <a:txBody>
                    <a:bodyPr/>
                    <a:lstStyle/>
                    <a:p>
                      <a:pPr algn="ctr" rtl="0" fontAlgn="ctr"/>
                      <a:r>
                        <a:rPr lang="it-IT" sz="1400" u="none" strike="noStrike">
                          <a:effectLst/>
                        </a:rPr>
                        <a:t>                77 </a:t>
                      </a:r>
                      <a:endParaRPr lang="it-IT" sz="1400" b="1" i="0" u="none" strike="noStrike">
                        <a:solidFill>
                          <a:srgbClr val="000000"/>
                        </a:solidFill>
                        <a:effectLst/>
                        <a:latin typeface="Arial"/>
                      </a:endParaRPr>
                    </a:p>
                  </a:txBody>
                  <a:tcPr marL="9526" marR="9526" marT="9529" marB="0" anchor="ctr"/>
                </a:tc>
                <a:tc>
                  <a:txBody>
                    <a:bodyPr/>
                    <a:lstStyle/>
                    <a:p>
                      <a:pPr algn="ctr" rtl="0" fontAlgn="ctr"/>
                      <a:r>
                        <a:rPr lang="it-IT" sz="1400" u="none" strike="noStrike" dirty="0">
                          <a:effectLst/>
                        </a:rPr>
                        <a:t>100%</a:t>
                      </a:r>
                      <a:endParaRPr lang="it-IT" sz="1400" b="1" i="0" u="none" strike="noStrike" dirty="0">
                        <a:solidFill>
                          <a:srgbClr val="000000"/>
                        </a:solidFill>
                        <a:effectLst/>
                        <a:latin typeface="Arial"/>
                      </a:endParaRPr>
                    </a:p>
                  </a:txBody>
                  <a:tcPr marL="9526" marR="9526" marT="9529" marB="0" anchor="ctr"/>
                </a:tc>
              </a:tr>
            </a:tbl>
          </a:graphicData>
        </a:graphic>
      </p:graphicFrame>
      <p:sp>
        <p:nvSpPr>
          <p:cNvPr id="16417" name="CasellaDiTesto 1"/>
          <p:cNvSpPr txBox="1">
            <a:spLocks noChangeArrowheads="1"/>
          </p:cNvSpPr>
          <p:nvPr/>
        </p:nvSpPr>
        <p:spPr bwMode="auto">
          <a:xfrm>
            <a:off x="1519238" y="1125538"/>
            <a:ext cx="8016875" cy="2354491"/>
          </a:xfrm>
          <a:prstGeom prst="rect">
            <a:avLst/>
          </a:prstGeom>
          <a:noFill/>
          <a:ln w="9525">
            <a:noFill/>
            <a:miter lim="800000"/>
            <a:headEnd/>
            <a:tailEnd/>
          </a:ln>
        </p:spPr>
        <p:txBody>
          <a:bodyPr>
            <a:spAutoFit/>
          </a:bodyPr>
          <a:lstStyle/>
          <a:p>
            <a:pPr algn="just">
              <a:lnSpc>
                <a:spcPct val="150000"/>
              </a:lnSpc>
            </a:pPr>
            <a:r>
              <a:rPr lang="it-IT" sz="1400" dirty="0">
                <a:latin typeface="Arial" pitchFamily="34" charset="0"/>
              </a:rPr>
              <a:t>I dati sono stati raccolti partendo dai bilanci depositati presso il registro delle imprese. E’ stata individuata una popolazione di 77 </a:t>
            </a:r>
            <a:r>
              <a:rPr lang="it-IT" sz="1400" i="1" dirty="0" smtClean="0">
                <a:latin typeface="Arial" pitchFamily="34" charset="0"/>
              </a:rPr>
              <a:t>Aziende Pubbliche </a:t>
            </a:r>
            <a:r>
              <a:rPr lang="it-IT" sz="1400" dirty="0">
                <a:latin typeface="Arial" pitchFamily="34" charset="0"/>
              </a:rPr>
              <a:t>che gestiscono esclusivamente farmacie. Le </a:t>
            </a:r>
            <a:r>
              <a:rPr lang="it-IT" sz="1400" dirty="0" smtClean="0">
                <a:latin typeface="Arial" pitchFamily="34" charset="0"/>
              </a:rPr>
              <a:t>Aziende </a:t>
            </a:r>
            <a:r>
              <a:rPr lang="it-IT" sz="1400" dirty="0">
                <a:latin typeface="Arial" pitchFamily="34" charset="0"/>
              </a:rPr>
              <a:t>che gestiscono sia farmacie che magazzini farmaceutici sono state considerate multi servizi, e come tali non incluse nello studio. Inoltre, si rileva che in ragione della diversa dimensione e forma giuridica, le </a:t>
            </a:r>
            <a:r>
              <a:rPr lang="it-IT" sz="1400" i="1" dirty="0" smtClean="0">
                <a:latin typeface="Arial" pitchFamily="34" charset="0"/>
              </a:rPr>
              <a:t>Aziende </a:t>
            </a:r>
            <a:r>
              <a:rPr lang="it-IT" sz="1400" dirty="0">
                <a:latin typeface="Arial" pitchFamily="34" charset="0"/>
              </a:rPr>
              <a:t>studiate presentano bilanci ordinari, così come – in taluni casi – bilanci in forma abbreviata. Il campione è stato suddiviso in 4 cluster in funzione del numero delle farmacie gestite.</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testo 1"/>
          <p:cNvSpPr>
            <a:spLocks noGrp="1"/>
          </p:cNvSpPr>
          <p:nvPr>
            <p:ph type="body" sz="quarter" idx="10"/>
          </p:nvPr>
        </p:nvSpPr>
        <p:spPr bwMode="auto">
          <a:xfrm>
            <a:off x="1508125" y="369888"/>
            <a:ext cx="6881813" cy="654050"/>
          </a:xfrm>
          <a:noFill/>
          <a:ln>
            <a:miter lim="800000"/>
            <a:headEnd/>
            <a:tailEnd/>
          </a:ln>
        </p:spPr>
        <p:txBody>
          <a:bodyPr vert="horz" wrap="square" lIns="91440" tIns="45720" rIns="91440" bIns="45720" numCol="1" anchor="t" anchorCtr="0" compatLnSpc="1">
            <a:prstTxWarp prst="textNoShape">
              <a:avLst/>
            </a:prstTxWarp>
          </a:bodyPr>
          <a:lstStyle/>
          <a:p>
            <a:pPr marL="0" indent="0"/>
            <a:r>
              <a:rPr lang="it-IT" smtClean="0"/>
              <a:t>ANALISI REDDITUALE</a:t>
            </a:r>
          </a:p>
        </p:txBody>
      </p:sp>
      <p:sp>
        <p:nvSpPr>
          <p:cNvPr id="17439" name="CasellaDiTesto 3"/>
          <p:cNvSpPr txBox="1">
            <a:spLocks noChangeArrowheads="1"/>
          </p:cNvSpPr>
          <p:nvPr/>
        </p:nvSpPr>
        <p:spPr bwMode="auto">
          <a:xfrm>
            <a:off x="1589088" y="928688"/>
            <a:ext cx="7540625" cy="2677656"/>
          </a:xfrm>
          <a:prstGeom prst="rect">
            <a:avLst/>
          </a:prstGeom>
          <a:noFill/>
          <a:ln w="9525">
            <a:noFill/>
            <a:miter lim="800000"/>
            <a:headEnd/>
            <a:tailEnd/>
          </a:ln>
        </p:spPr>
        <p:txBody>
          <a:bodyPr>
            <a:spAutoFit/>
          </a:bodyPr>
          <a:lstStyle/>
          <a:p>
            <a:pPr algn="just"/>
            <a:r>
              <a:rPr lang="it-IT" sz="1400" dirty="0">
                <a:latin typeface="Arial" pitchFamily="34" charset="0"/>
              </a:rPr>
              <a:t>Gli indici </a:t>
            </a:r>
            <a:r>
              <a:rPr lang="it-IT" sz="1400" dirty="0" err="1">
                <a:latin typeface="Arial" pitchFamily="34" charset="0"/>
              </a:rPr>
              <a:t>Ebitda</a:t>
            </a:r>
            <a:r>
              <a:rPr lang="it-IT" sz="1400" dirty="0">
                <a:latin typeface="Arial" pitchFamily="34" charset="0"/>
              </a:rPr>
              <a:t> </a:t>
            </a:r>
            <a:r>
              <a:rPr lang="it-IT" sz="1400" dirty="0" err="1">
                <a:latin typeface="Arial" pitchFamily="34" charset="0"/>
              </a:rPr>
              <a:t>margin</a:t>
            </a:r>
            <a:r>
              <a:rPr lang="it-IT" sz="1400" dirty="0">
                <a:latin typeface="Arial" pitchFamily="34" charset="0"/>
              </a:rPr>
              <a:t> e </a:t>
            </a:r>
            <a:r>
              <a:rPr lang="it-IT" sz="1400" dirty="0" err="1">
                <a:latin typeface="Arial" pitchFamily="34" charset="0"/>
              </a:rPr>
              <a:t>Roi</a:t>
            </a:r>
            <a:r>
              <a:rPr lang="it-IT" sz="1400" dirty="0">
                <a:latin typeface="Arial" pitchFamily="34" charset="0"/>
              </a:rPr>
              <a:t> assumono all’incirca lo stesso valore per ogni cluster considerato. I valori non sono eccellenti in quanto la volontà del management è di offrire </a:t>
            </a:r>
            <a:r>
              <a:rPr lang="it-IT" sz="1400" dirty="0" smtClean="0">
                <a:latin typeface="Arial" pitchFamily="34" charset="0"/>
              </a:rPr>
              <a:t>ai cittadini servizi </a:t>
            </a:r>
            <a:r>
              <a:rPr lang="it-IT" sz="1400" dirty="0">
                <a:latin typeface="Arial" pitchFamily="34" charset="0"/>
              </a:rPr>
              <a:t>gratuiti che consistono </a:t>
            </a:r>
            <a:r>
              <a:rPr lang="it-IT" sz="1400" dirty="0" smtClean="0">
                <a:latin typeface="Arial" pitchFamily="34" charset="0"/>
              </a:rPr>
              <a:t>spesso nella </a:t>
            </a:r>
            <a:r>
              <a:rPr lang="it-IT" sz="1400" dirty="0">
                <a:latin typeface="Arial" pitchFamily="34" charset="0"/>
              </a:rPr>
              <a:t>rieducazione, monitoraggio, assistenza nella somministrazione del </a:t>
            </a:r>
            <a:r>
              <a:rPr lang="it-IT" sz="1400" dirty="0" smtClean="0">
                <a:latin typeface="Arial" pitchFamily="34" charset="0"/>
              </a:rPr>
              <a:t>farmaco, in servizi di prevenzione, nonché nell’offerta </a:t>
            </a:r>
            <a:r>
              <a:rPr lang="it-IT" sz="1400" dirty="0">
                <a:latin typeface="Arial" pitchFamily="34" charset="0"/>
              </a:rPr>
              <a:t>di servizi aggiuntivi a prezzi calmierati o contenuti. </a:t>
            </a:r>
          </a:p>
          <a:p>
            <a:pPr algn="just"/>
            <a:r>
              <a:rPr lang="it-IT" sz="1400" dirty="0">
                <a:latin typeface="Arial" pitchFamily="34" charset="0"/>
              </a:rPr>
              <a:t>Molte </a:t>
            </a:r>
            <a:r>
              <a:rPr lang="it-IT" sz="1400" dirty="0" smtClean="0">
                <a:latin typeface="Arial" pitchFamily="34" charset="0"/>
              </a:rPr>
              <a:t>farmacie, </a:t>
            </a:r>
            <a:r>
              <a:rPr lang="it-IT" sz="1400" dirty="0">
                <a:latin typeface="Arial" pitchFamily="34" charset="0"/>
              </a:rPr>
              <a:t>ad </a:t>
            </a:r>
            <a:r>
              <a:rPr lang="it-IT" sz="1400" dirty="0" smtClean="0">
                <a:latin typeface="Arial" pitchFamily="34" charset="0"/>
              </a:rPr>
              <a:t>esempio, </a:t>
            </a:r>
            <a:r>
              <a:rPr lang="it-IT" sz="1400" dirty="0">
                <a:latin typeface="Arial" pitchFamily="34" charset="0"/>
              </a:rPr>
              <a:t>hanno definito </a:t>
            </a:r>
            <a:r>
              <a:rPr lang="it-IT" sz="1400" dirty="0" smtClean="0">
                <a:latin typeface="Arial" pitchFamily="34" charset="0"/>
              </a:rPr>
              <a:t>un’offerta di servizi aventi ad oggetto pazienti target (anziani, cronici, bambini, </a:t>
            </a:r>
            <a:r>
              <a:rPr lang="it-IT" sz="1400" dirty="0" err="1" smtClean="0">
                <a:latin typeface="Arial" pitchFamily="34" charset="0"/>
              </a:rPr>
              <a:t>etc</a:t>
            </a:r>
            <a:r>
              <a:rPr lang="it-IT" sz="1400" dirty="0" smtClean="0">
                <a:latin typeface="Arial" pitchFamily="34" charset="0"/>
              </a:rPr>
              <a:t>), a testimoniare un </a:t>
            </a:r>
            <a:r>
              <a:rPr lang="it-IT" sz="1400" dirty="0">
                <a:latin typeface="Arial" pitchFamily="34" charset="0"/>
              </a:rPr>
              <a:t>orientamento della farmacia verso il </a:t>
            </a:r>
            <a:r>
              <a:rPr lang="it-IT" sz="1400" dirty="0" smtClean="0">
                <a:latin typeface="Arial" pitchFamily="34" charset="0"/>
              </a:rPr>
              <a:t>modello </a:t>
            </a:r>
            <a:r>
              <a:rPr lang="it-IT" sz="1400" dirty="0">
                <a:latin typeface="Arial" pitchFamily="34" charset="0"/>
              </a:rPr>
              <a:t>di “farmacia dei servizi”, con una maggiore attenzione al ruolo sanitario della farmacia.</a:t>
            </a:r>
          </a:p>
          <a:p>
            <a:pPr algn="just"/>
            <a:r>
              <a:rPr lang="it-IT" sz="1400" dirty="0" smtClean="0">
                <a:latin typeface="Arial" pitchFamily="34" charset="0"/>
              </a:rPr>
              <a:t>Per ragioni di completezza di considera anche il </a:t>
            </a:r>
            <a:r>
              <a:rPr lang="it-IT" sz="1400" dirty="0">
                <a:latin typeface="Arial" pitchFamily="34" charset="0"/>
              </a:rPr>
              <a:t>valore del </a:t>
            </a:r>
            <a:r>
              <a:rPr lang="it-IT" sz="1400" dirty="0" err="1" smtClean="0">
                <a:latin typeface="Arial" pitchFamily="34" charset="0"/>
              </a:rPr>
              <a:t>Roe</a:t>
            </a:r>
            <a:r>
              <a:rPr lang="it-IT" sz="1400" dirty="0" smtClean="0">
                <a:latin typeface="Arial" pitchFamily="34" charset="0"/>
              </a:rPr>
              <a:t>, che risente particolarmente dal grado di conferimento di </a:t>
            </a:r>
            <a:r>
              <a:rPr lang="it-IT" sz="1400" dirty="0">
                <a:latin typeface="Arial" pitchFamily="34" charset="0"/>
              </a:rPr>
              <a:t>mezzi propri. </a:t>
            </a:r>
            <a:r>
              <a:rPr lang="it-IT" sz="1400" dirty="0" smtClean="0">
                <a:latin typeface="Arial" pitchFamily="34" charset="0"/>
              </a:rPr>
              <a:t>Conseguentemente, nelle </a:t>
            </a:r>
            <a:r>
              <a:rPr lang="it-IT" sz="1400" dirty="0">
                <a:latin typeface="Arial" pitchFamily="34" charset="0"/>
              </a:rPr>
              <a:t>aziende sottocapitalizzate </a:t>
            </a:r>
            <a:r>
              <a:rPr lang="it-IT" sz="1400" dirty="0" smtClean="0">
                <a:latin typeface="Arial" pitchFamily="34" charset="0"/>
              </a:rPr>
              <a:t>la redditività generale, misurata attraverso il </a:t>
            </a:r>
            <a:r>
              <a:rPr lang="it-IT" sz="1400" dirty="0" err="1" smtClean="0">
                <a:latin typeface="Arial" pitchFamily="34" charset="0"/>
              </a:rPr>
              <a:t>Roe</a:t>
            </a:r>
            <a:r>
              <a:rPr lang="it-IT" sz="1400" dirty="0" smtClean="0">
                <a:latin typeface="Arial" pitchFamily="34" charset="0"/>
              </a:rPr>
              <a:t>, risulta </a:t>
            </a:r>
            <a:r>
              <a:rPr lang="it-IT" sz="1400" dirty="0">
                <a:latin typeface="Arial" pitchFamily="34" charset="0"/>
              </a:rPr>
              <a:t>molto più </a:t>
            </a:r>
            <a:r>
              <a:rPr lang="it-IT" sz="1400" dirty="0" smtClean="0">
                <a:latin typeface="Arial" pitchFamily="34" charset="0"/>
              </a:rPr>
              <a:t>alta. </a:t>
            </a:r>
            <a:endParaRPr lang="it-IT" sz="1400" dirty="0">
              <a:latin typeface="Arial" pitchFamily="34" charset="0"/>
            </a:endParaRPr>
          </a:p>
        </p:txBody>
      </p:sp>
      <p:graphicFrame>
        <p:nvGraphicFramePr>
          <p:cNvPr id="3" name="Tabella 2"/>
          <p:cNvGraphicFramePr>
            <a:graphicFrameLocks noGrp="1"/>
          </p:cNvGraphicFramePr>
          <p:nvPr/>
        </p:nvGraphicFramePr>
        <p:xfrm>
          <a:off x="3009900" y="3841750"/>
          <a:ext cx="4825169" cy="2272573"/>
        </p:xfrm>
        <a:graphic>
          <a:graphicData uri="http://schemas.openxmlformats.org/drawingml/2006/table">
            <a:tbl>
              <a:tblPr/>
              <a:tblGrid>
                <a:gridCol w="1742755"/>
                <a:gridCol w="1045073"/>
                <a:gridCol w="580672"/>
                <a:gridCol w="1456669"/>
              </a:tblGrid>
              <a:tr h="350317">
                <a:tc>
                  <a:txBody>
                    <a:bodyPr/>
                    <a:lstStyle/>
                    <a:p>
                      <a:pPr>
                        <a:lnSpc>
                          <a:spcPct val="150000"/>
                        </a:lnSpc>
                        <a:spcAft>
                          <a:spcPts val="0"/>
                        </a:spcAft>
                      </a:pPr>
                      <a:r>
                        <a:rPr lang="it-IT" sz="1400" b="1" dirty="0" smtClean="0">
                          <a:solidFill>
                            <a:srgbClr val="76923C"/>
                          </a:solidFill>
                          <a:latin typeface="Arial"/>
                          <a:ea typeface="Calibri"/>
                          <a:cs typeface="Times New Roman"/>
                        </a:rPr>
                        <a:t>n.</a:t>
                      </a:r>
                      <a:r>
                        <a:rPr lang="it-IT" sz="1400" b="1" baseline="0" dirty="0" smtClean="0">
                          <a:solidFill>
                            <a:srgbClr val="76923C"/>
                          </a:solidFill>
                          <a:latin typeface="Arial"/>
                          <a:ea typeface="Calibri"/>
                          <a:cs typeface="Times New Roman"/>
                        </a:rPr>
                        <a:t> Farmacie gestite</a:t>
                      </a:r>
                      <a:endParaRPr lang="it-IT" sz="1400" dirty="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150000"/>
                        </a:lnSpc>
                        <a:spcAft>
                          <a:spcPts val="0"/>
                        </a:spcAft>
                      </a:pPr>
                      <a:r>
                        <a:rPr lang="it-IT" sz="1400" b="1">
                          <a:solidFill>
                            <a:srgbClr val="76923C"/>
                          </a:solidFill>
                          <a:latin typeface="Arial"/>
                          <a:ea typeface="Calibri"/>
                          <a:cs typeface="Times New Roman"/>
                        </a:rPr>
                        <a:t>Roe</a:t>
                      </a:r>
                      <a:endParaRPr lang="it-IT" sz="140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150000"/>
                        </a:lnSpc>
                        <a:spcAft>
                          <a:spcPts val="0"/>
                        </a:spcAft>
                      </a:pPr>
                      <a:r>
                        <a:rPr lang="it-IT" sz="1400" b="1">
                          <a:solidFill>
                            <a:srgbClr val="76923C"/>
                          </a:solidFill>
                          <a:latin typeface="Arial"/>
                          <a:ea typeface="Calibri"/>
                          <a:cs typeface="Times New Roman"/>
                        </a:rPr>
                        <a:t>Roi</a:t>
                      </a:r>
                      <a:endParaRPr lang="it-IT" sz="140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150000"/>
                        </a:lnSpc>
                        <a:spcAft>
                          <a:spcPts val="0"/>
                        </a:spcAft>
                      </a:pPr>
                      <a:r>
                        <a:rPr lang="it-IT" sz="1400" b="1" dirty="0" err="1">
                          <a:solidFill>
                            <a:srgbClr val="76923C"/>
                          </a:solidFill>
                          <a:latin typeface="Arial"/>
                          <a:ea typeface="Calibri"/>
                          <a:cs typeface="Times New Roman"/>
                        </a:rPr>
                        <a:t>Ebitda</a:t>
                      </a:r>
                      <a:r>
                        <a:rPr lang="it-IT" sz="1400" b="1" dirty="0">
                          <a:solidFill>
                            <a:srgbClr val="76923C"/>
                          </a:solidFill>
                          <a:latin typeface="Arial"/>
                          <a:ea typeface="Calibri"/>
                          <a:cs typeface="Times New Roman"/>
                        </a:rPr>
                        <a:t> </a:t>
                      </a:r>
                      <a:r>
                        <a:rPr lang="it-IT" sz="1400" b="1" dirty="0" err="1">
                          <a:solidFill>
                            <a:srgbClr val="76923C"/>
                          </a:solidFill>
                          <a:latin typeface="Arial"/>
                          <a:ea typeface="Calibri"/>
                          <a:cs typeface="Times New Roman"/>
                        </a:rPr>
                        <a:t>margin</a:t>
                      </a:r>
                      <a:endParaRPr lang="it-IT" sz="1400" dirty="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364956">
                <a:tc>
                  <a:txBody>
                    <a:bodyPr/>
                    <a:lstStyle/>
                    <a:p>
                      <a:pPr algn="just">
                        <a:lnSpc>
                          <a:spcPct val="150000"/>
                        </a:lnSpc>
                        <a:spcAft>
                          <a:spcPts val="0"/>
                        </a:spcAft>
                      </a:pPr>
                      <a:r>
                        <a:rPr lang="it-IT" sz="1400" b="1">
                          <a:solidFill>
                            <a:srgbClr val="76923C"/>
                          </a:solidFill>
                          <a:latin typeface="Arial"/>
                          <a:ea typeface="Calibri"/>
                          <a:cs typeface="Times New Roman"/>
                        </a:rPr>
                        <a:t>Da 0 a 3</a:t>
                      </a:r>
                      <a:endParaRPr lang="it-IT" sz="140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115000"/>
                        </a:lnSpc>
                        <a:spcAft>
                          <a:spcPts val="0"/>
                        </a:spcAft>
                      </a:pPr>
                      <a:r>
                        <a:rPr lang="it-IT" sz="1400">
                          <a:solidFill>
                            <a:srgbClr val="000000"/>
                          </a:solidFill>
                          <a:latin typeface="Arial"/>
                          <a:ea typeface="Calibri"/>
                          <a:cs typeface="Times New Roman"/>
                        </a:rPr>
                        <a:t>31%</a:t>
                      </a:r>
                      <a:endParaRPr lang="it-IT" sz="140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115000"/>
                        </a:lnSpc>
                        <a:spcAft>
                          <a:spcPts val="0"/>
                        </a:spcAft>
                      </a:pPr>
                      <a:r>
                        <a:rPr lang="it-IT" sz="1400">
                          <a:solidFill>
                            <a:srgbClr val="000000"/>
                          </a:solidFill>
                          <a:latin typeface="Arial"/>
                          <a:ea typeface="Calibri"/>
                          <a:cs typeface="Times New Roman"/>
                        </a:rPr>
                        <a:t>4%</a:t>
                      </a:r>
                      <a:endParaRPr lang="it-IT" sz="140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115000"/>
                        </a:lnSpc>
                        <a:spcAft>
                          <a:spcPts val="0"/>
                        </a:spcAft>
                      </a:pPr>
                      <a:r>
                        <a:rPr lang="it-IT" sz="1400">
                          <a:solidFill>
                            <a:srgbClr val="000000"/>
                          </a:solidFill>
                          <a:latin typeface="Arial"/>
                          <a:ea typeface="Calibri"/>
                          <a:cs typeface="Times New Roman"/>
                        </a:rPr>
                        <a:t>4%</a:t>
                      </a:r>
                      <a:endParaRPr lang="it-IT" sz="140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r>
              <a:tr h="364956">
                <a:tc>
                  <a:txBody>
                    <a:bodyPr/>
                    <a:lstStyle/>
                    <a:p>
                      <a:pPr algn="just">
                        <a:lnSpc>
                          <a:spcPct val="150000"/>
                        </a:lnSpc>
                        <a:spcAft>
                          <a:spcPts val="0"/>
                        </a:spcAft>
                      </a:pPr>
                      <a:r>
                        <a:rPr lang="it-IT" sz="1400" b="1">
                          <a:solidFill>
                            <a:srgbClr val="76923C"/>
                          </a:solidFill>
                          <a:latin typeface="Arial"/>
                          <a:ea typeface="Calibri"/>
                          <a:cs typeface="Times New Roman"/>
                        </a:rPr>
                        <a:t>Da 3 a 9</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it-IT" sz="1400">
                          <a:solidFill>
                            <a:srgbClr val="000000"/>
                          </a:solidFill>
                          <a:latin typeface="Arial"/>
                          <a:ea typeface="Calibri"/>
                          <a:cs typeface="Times New Roman"/>
                        </a:rPr>
                        <a:t>5%</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it-IT" sz="1400">
                          <a:solidFill>
                            <a:srgbClr val="000000"/>
                          </a:solidFill>
                          <a:latin typeface="Arial"/>
                          <a:ea typeface="Calibri"/>
                          <a:cs typeface="Times New Roman"/>
                        </a:rPr>
                        <a:t>3%</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it-IT" sz="1400">
                          <a:solidFill>
                            <a:srgbClr val="000000"/>
                          </a:solidFill>
                          <a:latin typeface="Arial"/>
                          <a:ea typeface="Calibri"/>
                          <a:cs typeface="Times New Roman"/>
                        </a:rPr>
                        <a:t>4%</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tcPr>
                </a:tc>
              </a:tr>
              <a:tr h="364956">
                <a:tc>
                  <a:txBody>
                    <a:bodyPr/>
                    <a:lstStyle/>
                    <a:p>
                      <a:pPr algn="just">
                        <a:lnSpc>
                          <a:spcPct val="150000"/>
                        </a:lnSpc>
                        <a:spcAft>
                          <a:spcPts val="0"/>
                        </a:spcAft>
                      </a:pPr>
                      <a:r>
                        <a:rPr lang="it-IT" sz="1400" b="1" dirty="0">
                          <a:solidFill>
                            <a:srgbClr val="76923C"/>
                          </a:solidFill>
                          <a:latin typeface="Arial"/>
                          <a:ea typeface="Calibri"/>
                          <a:cs typeface="Times New Roman"/>
                        </a:rPr>
                        <a:t>Da 10 a 20</a:t>
                      </a:r>
                      <a:endParaRPr lang="it-IT" sz="1400" dirty="0">
                        <a:solidFill>
                          <a:srgbClr val="76923C"/>
                        </a:solidFill>
                        <a:latin typeface="Calibri"/>
                        <a:ea typeface="Calibri"/>
                        <a:cs typeface="Times New Roman"/>
                      </a:endParaRPr>
                    </a:p>
                  </a:txBody>
                  <a:tcPr marL="68580" marR="68580" marT="0" marB="0">
                    <a:lnL>
                      <a:noFill/>
                    </a:lnL>
                    <a:lnR>
                      <a:noFill/>
                    </a:lnR>
                    <a:lnT>
                      <a:noFill/>
                    </a:lnT>
                    <a:lnB>
                      <a:noFill/>
                    </a:lnB>
                    <a:solidFill>
                      <a:srgbClr val="E6EED5"/>
                    </a:solidFill>
                  </a:tcPr>
                </a:tc>
                <a:tc>
                  <a:txBody>
                    <a:bodyPr/>
                    <a:lstStyle/>
                    <a:p>
                      <a:pPr algn="ctr">
                        <a:lnSpc>
                          <a:spcPct val="115000"/>
                        </a:lnSpc>
                        <a:spcAft>
                          <a:spcPts val="0"/>
                        </a:spcAft>
                      </a:pPr>
                      <a:r>
                        <a:rPr lang="it-IT" sz="1400">
                          <a:solidFill>
                            <a:srgbClr val="000000"/>
                          </a:solidFill>
                          <a:latin typeface="Arial"/>
                          <a:ea typeface="Calibri"/>
                          <a:cs typeface="Times New Roman"/>
                        </a:rPr>
                        <a:t>18%</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solidFill>
                      <a:srgbClr val="E6EED5"/>
                    </a:solidFill>
                  </a:tcPr>
                </a:tc>
                <a:tc>
                  <a:txBody>
                    <a:bodyPr/>
                    <a:lstStyle/>
                    <a:p>
                      <a:pPr algn="ctr">
                        <a:lnSpc>
                          <a:spcPct val="115000"/>
                        </a:lnSpc>
                        <a:spcAft>
                          <a:spcPts val="0"/>
                        </a:spcAft>
                      </a:pPr>
                      <a:r>
                        <a:rPr lang="it-IT" sz="1400">
                          <a:solidFill>
                            <a:srgbClr val="000000"/>
                          </a:solidFill>
                          <a:latin typeface="Arial"/>
                          <a:ea typeface="Calibri"/>
                          <a:cs typeface="Times New Roman"/>
                        </a:rPr>
                        <a:t>5%</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solidFill>
                      <a:srgbClr val="E6EED5"/>
                    </a:solidFill>
                  </a:tcPr>
                </a:tc>
                <a:tc>
                  <a:txBody>
                    <a:bodyPr/>
                    <a:lstStyle/>
                    <a:p>
                      <a:pPr algn="ctr">
                        <a:lnSpc>
                          <a:spcPct val="115000"/>
                        </a:lnSpc>
                        <a:spcAft>
                          <a:spcPts val="0"/>
                        </a:spcAft>
                      </a:pPr>
                      <a:r>
                        <a:rPr lang="it-IT" sz="1400">
                          <a:solidFill>
                            <a:srgbClr val="000000"/>
                          </a:solidFill>
                          <a:latin typeface="Arial"/>
                          <a:ea typeface="Calibri"/>
                          <a:cs typeface="Times New Roman"/>
                        </a:rPr>
                        <a:t>5%</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solidFill>
                      <a:srgbClr val="E6EED5"/>
                    </a:solidFill>
                  </a:tcPr>
                </a:tc>
              </a:tr>
              <a:tr h="364956">
                <a:tc>
                  <a:txBody>
                    <a:bodyPr/>
                    <a:lstStyle/>
                    <a:p>
                      <a:pPr algn="just">
                        <a:lnSpc>
                          <a:spcPct val="150000"/>
                        </a:lnSpc>
                        <a:spcAft>
                          <a:spcPts val="0"/>
                        </a:spcAft>
                      </a:pPr>
                      <a:r>
                        <a:rPr lang="it-IT" sz="1400" b="1">
                          <a:solidFill>
                            <a:srgbClr val="76923C"/>
                          </a:solidFill>
                          <a:latin typeface="Arial"/>
                          <a:ea typeface="Calibri"/>
                          <a:cs typeface="Times New Roman"/>
                        </a:rPr>
                        <a:t>Più di 20</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it-IT" sz="1400">
                          <a:solidFill>
                            <a:srgbClr val="000000"/>
                          </a:solidFill>
                          <a:latin typeface="Arial"/>
                          <a:ea typeface="Calibri"/>
                          <a:cs typeface="Times New Roman"/>
                        </a:rPr>
                        <a:t>2%</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it-IT" sz="1400">
                          <a:solidFill>
                            <a:srgbClr val="000000"/>
                          </a:solidFill>
                          <a:latin typeface="Arial"/>
                          <a:ea typeface="Calibri"/>
                          <a:cs typeface="Times New Roman"/>
                        </a:rPr>
                        <a:t>2%</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it-IT" sz="1400">
                          <a:solidFill>
                            <a:srgbClr val="000000"/>
                          </a:solidFill>
                          <a:latin typeface="Arial"/>
                          <a:ea typeface="Calibri"/>
                          <a:cs typeface="Times New Roman"/>
                        </a:rPr>
                        <a:t>3%</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tcPr>
                </a:tc>
              </a:tr>
              <a:tr h="462432">
                <a:tc>
                  <a:txBody>
                    <a:bodyPr/>
                    <a:lstStyle/>
                    <a:p>
                      <a:pPr algn="just">
                        <a:lnSpc>
                          <a:spcPct val="150000"/>
                        </a:lnSpc>
                        <a:spcAft>
                          <a:spcPts val="0"/>
                        </a:spcAft>
                      </a:pPr>
                      <a:r>
                        <a:rPr lang="it-IT" sz="1400" b="1" dirty="0">
                          <a:solidFill>
                            <a:srgbClr val="76923C"/>
                          </a:solidFill>
                          <a:latin typeface="Arial"/>
                          <a:ea typeface="Calibri"/>
                          <a:cs typeface="Times New Roman"/>
                        </a:rPr>
                        <a:t>Media nazionale </a:t>
                      </a:r>
                      <a:endParaRPr lang="it-IT" sz="1400" dirty="0">
                        <a:solidFill>
                          <a:srgbClr val="76923C"/>
                        </a:solidFill>
                        <a:latin typeface="Calibri"/>
                        <a:ea typeface="Calibri"/>
                        <a:cs typeface="Times New Roman"/>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0"/>
                        </a:spcAft>
                      </a:pPr>
                      <a:r>
                        <a:rPr lang="it-IT" sz="1400" b="1">
                          <a:solidFill>
                            <a:srgbClr val="000000"/>
                          </a:solidFill>
                          <a:latin typeface="Arial"/>
                          <a:ea typeface="Calibri"/>
                          <a:cs typeface="Times New Roman"/>
                        </a:rPr>
                        <a:t>19%</a:t>
                      </a:r>
                      <a:endParaRPr lang="it-IT" sz="1400">
                        <a:solidFill>
                          <a:srgbClr val="76923C"/>
                        </a:solidFill>
                        <a:latin typeface="Calibri"/>
                        <a:ea typeface="Calibri"/>
                        <a:cs typeface="Times New Roman"/>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0"/>
                        </a:spcAft>
                      </a:pPr>
                      <a:r>
                        <a:rPr lang="it-IT" sz="1400" b="1">
                          <a:solidFill>
                            <a:srgbClr val="000000"/>
                          </a:solidFill>
                          <a:latin typeface="Arial"/>
                          <a:ea typeface="Calibri"/>
                          <a:cs typeface="Times New Roman"/>
                        </a:rPr>
                        <a:t>4%</a:t>
                      </a:r>
                      <a:endParaRPr lang="it-IT" sz="1400">
                        <a:solidFill>
                          <a:srgbClr val="76923C"/>
                        </a:solidFill>
                        <a:latin typeface="Calibri"/>
                        <a:ea typeface="Calibri"/>
                        <a:cs typeface="Times New Roman"/>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0"/>
                        </a:spcAft>
                      </a:pPr>
                      <a:r>
                        <a:rPr lang="it-IT" sz="1400" b="1" dirty="0">
                          <a:solidFill>
                            <a:srgbClr val="000000"/>
                          </a:solidFill>
                          <a:latin typeface="Arial"/>
                          <a:ea typeface="Calibri"/>
                          <a:cs typeface="Times New Roman"/>
                        </a:rPr>
                        <a:t>4%</a:t>
                      </a:r>
                      <a:endParaRPr lang="it-IT" sz="1400" dirty="0">
                        <a:solidFill>
                          <a:srgbClr val="76923C"/>
                        </a:solidFill>
                        <a:latin typeface="Calibri"/>
                        <a:ea typeface="Calibri"/>
                        <a:cs typeface="Times New Roman"/>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testo 1"/>
          <p:cNvSpPr>
            <a:spLocks noGrp="1"/>
          </p:cNvSpPr>
          <p:nvPr>
            <p:ph type="body" sz="quarter" idx="10"/>
          </p:nvPr>
        </p:nvSpPr>
        <p:spPr bwMode="auto">
          <a:xfrm>
            <a:off x="1508125" y="382588"/>
            <a:ext cx="6881813" cy="654050"/>
          </a:xfrm>
          <a:noFill/>
          <a:ln>
            <a:miter lim="800000"/>
            <a:headEnd/>
            <a:tailEnd/>
          </a:ln>
        </p:spPr>
        <p:txBody>
          <a:bodyPr vert="horz" wrap="square" lIns="91440" tIns="45720" rIns="91440" bIns="45720" numCol="1" anchor="t" anchorCtr="0" compatLnSpc="1">
            <a:prstTxWarp prst="textNoShape">
              <a:avLst/>
            </a:prstTxWarp>
          </a:bodyPr>
          <a:lstStyle/>
          <a:p>
            <a:pPr marL="0" indent="0"/>
            <a:r>
              <a:rPr lang="it-IT" smtClean="0"/>
              <a:t>ANALISI DELLA LIQUIDITA’</a:t>
            </a:r>
          </a:p>
        </p:txBody>
      </p:sp>
      <p:graphicFrame>
        <p:nvGraphicFramePr>
          <p:cNvPr id="3" name="Tabella 2"/>
          <p:cNvGraphicFramePr>
            <a:graphicFrameLocks noGrp="1"/>
          </p:cNvGraphicFramePr>
          <p:nvPr/>
        </p:nvGraphicFramePr>
        <p:xfrm>
          <a:off x="2278063" y="2601913"/>
          <a:ext cx="6964959" cy="2880360"/>
        </p:xfrm>
        <a:graphic>
          <a:graphicData uri="http://schemas.openxmlformats.org/drawingml/2006/table">
            <a:tbl>
              <a:tblPr/>
              <a:tblGrid>
                <a:gridCol w="1624039"/>
                <a:gridCol w="1661052"/>
                <a:gridCol w="1218022"/>
                <a:gridCol w="1248067"/>
                <a:gridCol w="1213779"/>
              </a:tblGrid>
              <a:tr h="1009148">
                <a:tc>
                  <a:txBody>
                    <a:bodyPr/>
                    <a:lstStyle/>
                    <a:p>
                      <a:pPr algn="just">
                        <a:lnSpc>
                          <a:spcPct val="150000"/>
                        </a:lnSpc>
                        <a:spcAft>
                          <a:spcPts val="0"/>
                        </a:spcAft>
                      </a:pPr>
                      <a:r>
                        <a:rPr lang="it-IT" sz="1400" b="1" dirty="0">
                          <a:solidFill>
                            <a:srgbClr val="76923C"/>
                          </a:solidFill>
                          <a:latin typeface="Arial"/>
                          <a:ea typeface="Calibri"/>
                          <a:cs typeface="Times New Roman"/>
                        </a:rPr>
                        <a:t>Cluster</a:t>
                      </a:r>
                      <a:endParaRPr lang="it-IT" sz="1400" dirty="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nSpc>
                          <a:spcPct val="150000"/>
                        </a:lnSpc>
                        <a:spcAft>
                          <a:spcPts val="0"/>
                        </a:spcAft>
                      </a:pPr>
                      <a:r>
                        <a:rPr lang="it-IT" sz="1400" b="1">
                          <a:solidFill>
                            <a:srgbClr val="76923C"/>
                          </a:solidFill>
                          <a:latin typeface="Arial"/>
                          <a:ea typeface="Calibri"/>
                          <a:cs typeface="Times New Roman"/>
                        </a:rPr>
                        <a:t>Durata crediti commerciali </a:t>
                      </a:r>
                      <a:endParaRPr lang="it-IT" sz="1400">
                        <a:solidFill>
                          <a:srgbClr val="76923C"/>
                        </a:solidFill>
                        <a:latin typeface="Calibri"/>
                        <a:ea typeface="Calibri"/>
                        <a:cs typeface="Times New Roman"/>
                      </a:endParaRPr>
                    </a:p>
                    <a:p>
                      <a:pPr>
                        <a:lnSpc>
                          <a:spcPct val="150000"/>
                        </a:lnSpc>
                        <a:spcAft>
                          <a:spcPts val="0"/>
                        </a:spcAft>
                      </a:pPr>
                      <a:r>
                        <a:rPr lang="it-IT" sz="1400" b="1">
                          <a:solidFill>
                            <a:srgbClr val="76923C"/>
                          </a:solidFill>
                          <a:latin typeface="Arial"/>
                          <a:ea typeface="Calibri"/>
                          <a:cs typeface="Times New Roman"/>
                        </a:rPr>
                        <a:t>(in giorni)</a:t>
                      </a:r>
                      <a:endParaRPr lang="it-IT" sz="140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nSpc>
                          <a:spcPct val="150000"/>
                        </a:lnSpc>
                        <a:spcAft>
                          <a:spcPts val="0"/>
                        </a:spcAft>
                      </a:pPr>
                      <a:r>
                        <a:rPr lang="it-IT" sz="1400" b="1" dirty="0">
                          <a:solidFill>
                            <a:srgbClr val="76923C"/>
                          </a:solidFill>
                          <a:latin typeface="Arial"/>
                          <a:ea typeface="Calibri"/>
                          <a:cs typeface="Times New Roman"/>
                        </a:rPr>
                        <a:t>Durata debiti commerciali </a:t>
                      </a:r>
                      <a:endParaRPr lang="it-IT" sz="1400" dirty="0">
                        <a:solidFill>
                          <a:srgbClr val="76923C"/>
                        </a:solidFill>
                        <a:latin typeface="Calibri"/>
                        <a:ea typeface="Calibri"/>
                        <a:cs typeface="Times New Roman"/>
                      </a:endParaRPr>
                    </a:p>
                    <a:p>
                      <a:pPr>
                        <a:lnSpc>
                          <a:spcPct val="150000"/>
                        </a:lnSpc>
                        <a:spcAft>
                          <a:spcPts val="0"/>
                        </a:spcAft>
                      </a:pPr>
                      <a:r>
                        <a:rPr lang="it-IT" sz="1400" b="1" dirty="0">
                          <a:solidFill>
                            <a:srgbClr val="76923C"/>
                          </a:solidFill>
                          <a:latin typeface="Arial"/>
                          <a:ea typeface="Calibri"/>
                          <a:cs typeface="Times New Roman"/>
                        </a:rPr>
                        <a:t>(in giorni)</a:t>
                      </a:r>
                      <a:endParaRPr lang="it-IT" sz="1400" dirty="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nSpc>
                          <a:spcPct val="150000"/>
                        </a:lnSpc>
                        <a:spcAft>
                          <a:spcPts val="0"/>
                        </a:spcAft>
                      </a:pPr>
                      <a:r>
                        <a:rPr lang="it-IT" sz="1400" b="1">
                          <a:solidFill>
                            <a:srgbClr val="76923C"/>
                          </a:solidFill>
                          <a:latin typeface="Arial"/>
                          <a:ea typeface="Calibri"/>
                          <a:cs typeface="Times New Roman"/>
                        </a:rPr>
                        <a:t>Tempo giacenza scorte </a:t>
                      </a:r>
                      <a:endParaRPr lang="it-IT" sz="1400">
                        <a:solidFill>
                          <a:srgbClr val="76923C"/>
                        </a:solidFill>
                        <a:latin typeface="Calibri"/>
                        <a:ea typeface="Calibri"/>
                        <a:cs typeface="Times New Roman"/>
                      </a:endParaRPr>
                    </a:p>
                    <a:p>
                      <a:pPr>
                        <a:lnSpc>
                          <a:spcPct val="150000"/>
                        </a:lnSpc>
                        <a:spcAft>
                          <a:spcPts val="0"/>
                        </a:spcAft>
                      </a:pPr>
                      <a:r>
                        <a:rPr lang="it-IT" sz="1400" b="1">
                          <a:solidFill>
                            <a:srgbClr val="76923C"/>
                          </a:solidFill>
                          <a:latin typeface="Arial"/>
                          <a:ea typeface="Calibri"/>
                          <a:cs typeface="Times New Roman"/>
                        </a:rPr>
                        <a:t>(in giorni)</a:t>
                      </a:r>
                      <a:endParaRPr lang="it-IT" sz="140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nSpc>
                          <a:spcPct val="150000"/>
                        </a:lnSpc>
                        <a:spcAft>
                          <a:spcPts val="0"/>
                        </a:spcAft>
                      </a:pPr>
                      <a:r>
                        <a:rPr lang="it-IT" sz="1400" b="1">
                          <a:solidFill>
                            <a:srgbClr val="76923C"/>
                          </a:solidFill>
                          <a:latin typeface="Arial"/>
                          <a:ea typeface="Calibri"/>
                          <a:cs typeface="Times New Roman"/>
                        </a:rPr>
                        <a:t>Durata ciclo del circolante (in giorni)</a:t>
                      </a:r>
                      <a:endParaRPr lang="it-IT" sz="140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252287">
                <a:tc>
                  <a:txBody>
                    <a:bodyPr/>
                    <a:lstStyle/>
                    <a:p>
                      <a:pPr algn="just">
                        <a:lnSpc>
                          <a:spcPct val="150000"/>
                        </a:lnSpc>
                        <a:spcAft>
                          <a:spcPts val="0"/>
                        </a:spcAft>
                      </a:pPr>
                      <a:r>
                        <a:rPr lang="it-IT" sz="1400" b="1">
                          <a:solidFill>
                            <a:srgbClr val="76923C"/>
                          </a:solidFill>
                          <a:latin typeface="Arial"/>
                          <a:ea typeface="Calibri"/>
                          <a:cs typeface="Times New Roman"/>
                        </a:rPr>
                        <a:t>Da 0 a 3</a:t>
                      </a:r>
                      <a:endParaRPr lang="it-IT" sz="140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115000"/>
                        </a:lnSpc>
                        <a:spcAft>
                          <a:spcPts val="0"/>
                        </a:spcAft>
                      </a:pPr>
                      <a:r>
                        <a:rPr lang="it-IT" sz="1400">
                          <a:solidFill>
                            <a:srgbClr val="000000"/>
                          </a:solidFill>
                          <a:latin typeface="Arial"/>
                          <a:ea typeface="Calibri"/>
                          <a:cs typeface="Times New Roman"/>
                        </a:rPr>
                        <a:t>13,64</a:t>
                      </a:r>
                      <a:endParaRPr lang="it-IT" sz="140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115000"/>
                        </a:lnSpc>
                        <a:spcAft>
                          <a:spcPts val="0"/>
                        </a:spcAft>
                      </a:pPr>
                      <a:r>
                        <a:rPr lang="it-IT" sz="1400">
                          <a:solidFill>
                            <a:srgbClr val="000000"/>
                          </a:solidFill>
                          <a:latin typeface="Arial"/>
                          <a:ea typeface="Calibri"/>
                          <a:cs typeface="Times New Roman"/>
                        </a:rPr>
                        <a:t>103,66</a:t>
                      </a:r>
                      <a:endParaRPr lang="it-IT" sz="140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115000"/>
                        </a:lnSpc>
                        <a:spcAft>
                          <a:spcPts val="0"/>
                        </a:spcAft>
                      </a:pPr>
                      <a:r>
                        <a:rPr lang="it-IT" sz="1400">
                          <a:solidFill>
                            <a:srgbClr val="000000"/>
                          </a:solidFill>
                          <a:latin typeface="Arial"/>
                          <a:ea typeface="Calibri"/>
                          <a:cs typeface="Times New Roman"/>
                        </a:rPr>
                        <a:t>70,39</a:t>
                      </a:r>
                      <a:endParaRPr lang="it-IT" sz="140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115000"/>
                        </a:lnSpc>
                        <a:spcAft>
                          <a:spcPts val="0"/>
                        </a:spcAft>
                      </a:pPr>
                      <a:r>
                        <a:rPr lang="it-IT" sz="1400">
                          <a:solidFill>
                            <a:srgbClr val="000000"/>
                          </a:solidFill>
                          <a:latin typeface="Arial"/>
                          <a:ea typeface="Calibri"/>
                          <a:cs typeface="Times New Roman"/>
                        </a:rPr>
                        <a:t>- 19,63</a:t>
                      </a:r>
                      <a:endParaRPr lang="it-IT" sz="140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r>
              <a:tr h="252287">
                <a:tc>
                  <a:txBody>
                    <a:bodyPr/>
                    <a:lstStyle/>
                    <a:p>
                      <a:pPr algn="just">
                        <a:lnSpc>
                          <a:spcPct val="150000"/>
                        </a:lnSpc>
                        <a:spcAft>
                          <a:spcPts val="0"/>
                        </a:spcAft>
                      </a:pPr>
                      <a:r>
                        <a:rPr lang="it-IT" sz="1400" b="1">
                          <a:solidFill>
                            <a:srgbClr val="76923C"/>
                          </a:solidFill>
                          <a:latin typeface="Arial"/>
                          <a:ea typeface="Calibri"/>
                          <a:cs typeface="Times New Roman"/>
                        </a:rPr>
                        <a:t>Da 3 a 9</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it-IT" sz="1400">
                          <a:solidFill>
                            <a:srgbClr val="000000"/>
                          </a:solidFill>
                          <a:latin typeface="Arial"/>
                          <a:ea typeface="Calibri"/>
                          <a:cs typeface="Times New Roman"/>
                        </a:rPr>
                        <a:t>27,21</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it-IT" sz="1400">
                          <a:solidFill>
                            <a:srgbClr val="000000"/>
                          </a:solidFill>
                          <a:latin typeface="Arial"/>
                          <a:ea typeface="Calibri"/>
                          <a:cs typeface="Times New Roman"/>
                        </a:rPr>
                        <a:t>103,43</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it-IT" sz="1400">
                          <a:solidFill>
                            <a:srgbClr val="000000"/>
                          </a:solidFill>
                          <a:latin typeface="Arial"/>
                          <a:ea typeface="Calibri"/>
                          <a:cs typeface="Times New Roman"/>
                        </a:rPr>
                        <a:t>62,52</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it-IT" sz="1400">
                          <a:solidFill>
                            <a:srgbClr val="000000"/>
                          </a:solidFill>
                          <a:latin typeface="Arial"/>
                          <a:ea typeface="Calibri"/>
                          <a:cs typeface="Times New Roman"/>
                        </a:rPr>
                        <a:t>- 13,70</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tcPr>
                </a:tc>
              </a:tr>
              <a:tr h="252287">
                <a:tc>
                  <a:txBody>
                    <a:bodyPr/>
                    <a:lstStyle/>
                    <a:p>
                      <a:pPr algn="just">
                        <a:lnSpc>
                          <a:spcPct val="150000"/>
                        </a:lnSpc>
                        <a:spcAft>
                          <a:spcPts val="0"/>
                        </a:spcAft>
                      </a:pPr>
                      <a:r>
                        <a:rPr lang="it-IT" sz="1400" b="1">
                          <a:solidFill>
                            <a:srgbClr val="76923C"/>
                          </a:solidFill>
                          <a:latin typeface="Arial"/>
                          <a:ea typeface="Calibri"/>
                          <a:cs typeface="Times New Roman"/>
                        </a:rPr>
                        <a:t>Da 10 a 20</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solidFill>
                      <a:srgbClr val="E6EED5"/>
                    </a:solidFill>
                  </a:tcPr>
                </a:tc>
                <a:tc>
                  <a:txBody>
                    <a:bodyPr/>
                    <a:lstStyle/>
                    <a:p>
                      <a:pPr algn="ctr">
                        <a:lnSpc>
                          <a:spcPct val="115000"/>
                        </a:lnSpc>
                        <a:spcAft>
                          <a:spcPts val="0"/>
                        </a:spcAft>
                      </a:pPr>
                      <a:r>
                        <a:rPr lang="it-IT" sz="1400">
                          <a:solidFill>
                            <a:srgbClr val="000000"/>
                          </a:solidFill>
                          <a:latin typeface="Arial"/>
                          <a:ea typeface="Calibri"/>
                          <a:cs typeface="Times New Roman"/>
                        </a:rPr>
                        <a:t>18,71</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solidFill>
                      <a:srgbClr val="E6EED5"/>
                    </a:solidFill>
                  </a:tcPr>
                </a:tc>
                <a:tc>
                  <a:txBody>
                    <a:bodyPr/>
                    <a:lstStyle/>
                    <a:p>
                      <a:pPr algn="ctr">
                        <a:lnSpc>
                          <a:spcPct val="115000"/>
                        </a:lnSpc>
                        <a:spcAft>
                          <a:spcPts val="0"/>
                        </a:spcAft>
                      </a:pPr>
                      <a:r>
                        <a:rPr lang="it-IT" sz="1400">
                          <a:solidFill>
                            <a:srgbClr val="000000"/>
                          </a:solidFill>
                          <a:latin typeface="Arial"/>
                          <a:ea typeface="Calibri"/>
                          <a:cs typeface="Times New Roman"/>
                        </a:rPr>
                        <a:t>99,66</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solidFill>
                      <a:srgbClr val="E6EED5"/>
                    </a:solidFill>
                  </a:tcPr>
                </a:tc>
                <a:tc>
                  <a:txBody>
                    <a:bodyPr/>
                    <a:lstStyle/>
                    <a:p>
                      <a:pPr algn="ctr">
                        <a:lnSpc>
                          <a:spcPct val="115000"/>
                        </a:lnSpc>
                        <a:spcAft>
                          <a:spcPts val="0"/>
                        </a:spcAft>
                      </a:pPr>
                      <a:r>
                        <a:rPr lang="it-IT" sz="1400">
                          <a:solidFill>
                            <a:srgbClr val="000000"/>
                          </a:solidFill>
                          <a:latin typeface="Arial"/>
                          <a:ea typeface="Calibri"/>
                          <a:cs typeface="Times New Roman"/>
                        </a:rPr>
                        <a:t>63,48</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solidFill>
                      <a:srgbClr val="E6EED5"/>
                    </a:solidFill>
                  </a:tcPr>
                </a:tc>
                <a:tc>
                  <a:txBody>
                    <a:bodyPr/>
                    <a:lstStyle/>
                    <a:p>
                      <a:pPr algn="ctr">
                        <a:lnSpc>
                          <a:spcPct val="115000"/>
                        </a:lnSpc>
                        <a:spcAft>
                          <a:spcPts val="0"/>
                        </a:spcAft>
                      </a:pPr>
                      <a:r>
                        <a:rPr lang="it-IT" sz="1400">
                          <a:solidFill>
                            <a:srgbClr val="000000"/>
                          </a:solidFill>
                          <a:latin typeface="Arial"/>
                          <a:ea typeface="Calibri"/>
                          <a:cs typeface="Times New Roman"/>
                        </a:rPr>
                        <a:t>- 17,47</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solidFill>
                      <a:srgbClr val="E6EED5"/>
                    </a:solidFill>
                  </a:tcPr>
                </a:tc>
              </a:tr>
              <a:tr h="252287">
                <a:tc>
                  <a:txBody>
                    <a:bodyPr/>
                    <a:lstStyle/>
                    <a:p>
                      <a:pPr algn="just">
                        <a:lnSpc>
                          <a:spcPct val="150000"/>
                        </a:lnSpc>
                        <a:spcAft>
                          <a:spcPts val="0"/>
                        </a:spcAft>
                      </a:pPr>
                      <a:r>
                        <a:rPr lang="it-IT" sz="1400" b="1">
                          <a:solidFill>
                            <a:srgbClr val="76923C"/>
                          </a:solidFill>
                          <a:latin typeface="Arial"/>
                          <a:ea typeface="Calibri"/>
                          <a:cs typeface="Times New Roman"/>
                        </a:rPr>
                        <a:t>Più di 20</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it-IT" sz="1400">
                          <a:solidFill>
                            <a:srgbClr val="000000"/>
                          </a:solidFill>
                          <a:latin typeface="Arial"/>
                          <a:ea typeface="Calibri"/>
                          <a:cs typeface="Times New Roman"/>
                        </a:rPr>
                        <a:t>27,27</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it-IT" sz="1400">
                          <a:solidFill>
                            <a:srgbClr val="000000"/>
                          </a:solidFill>
                          <a:latin typeface="Arial"/>
                          <a:ea typeface="Calibri"/>
                          <a:cs typeface="Times New Roman"/>
                        </a:rPr>
                        <a:t>75,85</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it-IT" sz="1400">
                          <a:solidFill>
                            <a:srgbClr val="000000"/>
                          </a:solidFill>
                          <a:latin typeface="Arial"/>
                          <a:ea typeface="Calibri"/>
                          <a:cs typeface="Times New Roman"/>
                        </a:rPr>
                        <a:t>55,50</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it-IT" sz="1400">
                          <a:solidFill>
                            <a:srgbClr val="000000"/>
                          </a:solidFill>
                          <a:latin typeface="Arial"/>
                          <a:ea typeface="Calibri"/>
                          <a:cs typeface="Times New Roman"/>
                        </a:rPr>
                        <a:t>6,92</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tcPr>
                </a:tc>
              </a:tr>
              <a:tr h="252287">
                <a:tc>
                  <a:txBody>
                    <a:bodyPr/>
                    <a:lstStyle/>
                    <a:p>
                      <a:pPr algn="just">
                        <a:lnSpc>
                          <a:spcPct val="150000"/>
                        </a:lnSpc>
                        <a:spcAft>
                          <a:spcPts val="0"/>
                        </a:spcAft>
                      </a:pPr>
                      <a:r>
                        <a:rPr lang="it-IT" sz="1400">
                          <a:solidFill>
                            <a:srgbClr val="76923C"/>
                          </a:solidFill>
                          <a:latin typeface="Arial"/>
                          <a:ea typeface="Calibri"/>
                          <a:cs typeface="Times New Roman"/>
                        </a:rPr>
                        <a:t>Media nazionale</a:t>
                      </a:r>
                      <a:endParaRPr lang="it-IT" sz="1400">
                        <a:solidFill>
                          <a:srgbClr val="76923C"/>
                        </a:solidFill>
                        <a:latin typeface="Calibri"/>
                        <a:ea typeface="Calibri"/>
                        <a:cs typeface="Times New Roman"/>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0"/>
                        </a:spcAft>
                      </a:pPr>
                      <a:r>
                        <a:rPr lang="it-IT" sz="1400" b="1">
                          <a:solidFill>
                            <a:srgbClr val="000000"/>
                          </a:solidFill>
                          <a:latin typeface="Arial"/>
                          <a:ea typeface="Calibri"/>
                          <a:cs typeface="Times New Roman"/>
                        </a:rPr>
                        <a:t>19,59</a:t>
                      </a:r>
                      <a:endParaRPr lang="it-IT" sz="1400">
                        <a:solidFill>
                          <a:srgbClr val="76923C"/>
                        </a:solidFill>
                        <a:latin typeface="Calibri"/>
                        <a:ea typeface="Calibri"/>
                        <a:cs typeface="Times New Roman"/>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0"/>
                        </a:spcAft>
                      </a:pPr>
                      <a:r>
                        <a:rPr lang="it-IT" sz="1400" b="1">
                          <a:solidFill>
                            <a:srgbClr val="000000"/>
                          </a:solidFill>
                          <a:latin typeface="Arial"/>
                          <a:ea typeface="Calibri"/>
                          <a:cs typeface="Times New Roman"/>
                        </a:rPr>
                        <a:t>102,33</a:t>
                      </a:r>
                      <a:endParaRPr lang="it-IT" sz="1400">
                        <a:solidFill>
                          <a:srgbClr val="76923C"/>
                        </a:solidFill>
                        <a:latin typeface="Calibri"/>
                        <a:ea typeface="Calibri"/>
                        <a:cs typeface="Times New Roman"/>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0"/>
                        </a:spcAft>
                      </a:pPr>
                      <a:r>
                        <a:rPr lang="it-IT" sz="1400" b="1">
                          <a:solidFill>
                            <a:srgbClr val="000000"/>
                          </a:solidFill>
                          <a:latin typeface="Arial"/>
                          <a:ea typeface="Calibri"/>
                          <a:cs typeface="Times New Roman"/>
                        </a:rPr>
                        <a:t>66,24</a:t>
                      </a:r>
                      <a:endParaRPr lang="it-IT" sz="1400">
                        <a:solidFill>
                          <a:srgbClr val="76923C"/>
                        </a:solidFill>
                        <a:latin typeface="Calibri"/>
                        <a:ea typeface="Calibri"/>
                        <a:cs typeface="Times New Roman"/>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0"/>
                        </a:spcAft>
                      </a:pPr>
                      <a:r>
                        <a:rPr lang="it-IT" sz="1400" b="1" dirty="0">
                          <a:solidFill>
                            <a:srgbClr val="000000"/>
                          </a:solidFill>
                          <a:latin typeface="Arial"/>
                          <a:ea typeface="Calibri"/>
                          <a:cs typeface="Times New Roman"/>
                        </a:rPr>
                        <a:t>- 16,50</a:t>
                      </a:r>
                      <a:endParaRPr lang="it-IT" sz="1400" dirty="0">
                        <a:solidFill>
                          <a:srgbClr val="76923C"/>
                        </a:solidFill>
                        <a:latin typeface="Calibri"/>
                        <a:ea typeface="Calibri"/>
                        <a:cs typeface="Times New Roman"/>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r>
            </a:tbl>
          </a:graphicData>
        </a:graphic>
      </p:graphicFrame>
      <p:sp>
        <p:nvSpPr>
          <p:cNvPr id="18469" name="CasellaDiTesto 3"/>
          <p:cNvSpPr txBox="1">
            <a:spLocks noChangeArrowheads="1"/>
          </p:cNvSpPr>
          <p:nvPr/>
        </p:nvSpPr>
        <p:spPr bwMode="auto">
          <a:xfrm>
            <a:off x="1631950" y="1121500"/>
            <a:ext cx="7610475" cy="1384995"/>
          </a:xfrm>
          <a:prstGeom prst="rect">
            <a:avLst/>
          </a:prstGeom>
          <a:noFill/>
          <a:ln w="9525">
            <a:noFill/>
            <a:miter lim="800000"/>
            <a:headEnd/>
            <a:tailEnd/>
          </a:ln>
        </p:spPr>
        <p:txBody>
          <a:bodyPr>
            <a:spAutoFit/>
          </a:bodyPr>
          <a:lstStyle/>
          <a:p>
            <a:pPr algn="just"/>
            <a:r>
              <a:rPr lang="it-IT" sz="1400" dirty="0">
                <a:latin typeface="Arial" pitchFamily="34" charset="0"/>
              </a:rPr>
              <a:t>Il Ciclo del circolante ha un valore negativo (ad eccezione delle </a:t>
            </a:r>
            <a:r>
              <a:rPr lang="it-IT" sz="1400" dirty="0" smtClean="0">
                <a:latin typeface="Arial" pitchFamily="34" charset="0"/>
              </a:rPr>
              <a:t>Aziende </a:t>
            </a:r>
            <a:r>
              <a:rPr lang="it-IT" sz="1400" dirty="0">
                <a:latin typeface="Arial" pitchFamily="34" charset="0"/>
              </a:rPr>
              <a:t>con più di 20 farmacie), </a:t>
            </a:r>
            <a:r>
              <a:rPr lang="it-IT" sz="1400" dirty="0" smtClean="0">
                <a:latin typeface="Arial" pitchFamily="34" charset="0"/>
              </a:rPr>
              <a:t>facendo emergere un </a:t>
            </a:r>
            <a:r>
              <a:rPr lang="it-IT" sz="1400" dirty="0">
                <a:latin typeface="Arial" pitchFamily="34" charset="0"/>
              </a:rPr>
              <a:t>eccesso di fonti a breve </a:t>
            </a:r>
            <a:r>
              <a:rPr lang="it-IT" sz="1400" dirty="0" smtClean="0">
                <a:latin typeface="Arial" pitchFamily="34" charset="0"/>
              </a:rPr>
              <a:t>(debiti commerciali) rispetto </a:t>
            </a:r>
            <a:r>
              <a:rPr lang="it-IT" sz="1400" dirty="0">
                <a:latin typeface="Arial" pitchFamily="34" charset="0"/>
              </a:rPr>
              <a:t>al fabbisogno </a:t>
            </a:r>
            <a:r>
              <a:rPr lang="it-IT" sz="1400" dirty="0" smtClean="0">
                <a:latin typeface="Arial" pitchFamily="34" charset="0"/>
              </a:rPr>
              <a:t>di </a:t>
            </a:r>
            <a:r>
              <a:rPr lang="it-IT" sz="1400" dirty="0">
                <a:latin typeface="Arial" pitchFamily="34" charset="0"/>
              </a:rPr>
              <a:t>circolante.</a:t>
            </a:r>
          </a:p>
          <a:p>
            <a:pPr algn="just"/>
            <a:r>
              <a:rPr lang="it-IT" sz="1400" dirty="0" smtClean="0">
                <a:latin typeface="Arial" pitchFamily="34" charset="0"/>
              </a:rPr>
              <a:t>Dall’analisi </a:t>
            </a:r>
            <a:r>
              <a:rPr lang="it-IT" sz="1400" dirty="0">
                <a:latin typeface="Arial" pitchFamily="34" charset="0"/>
              </a:rPr>
              <a:t>sulla liquidità </a:t>
            </a:r>
            <a:r>
              <a:rPr lang="it-IT" sz="1400" dirty="0" smtClean="0">
                <a:latin typeface="Arial" pitchFamily="34" charset="0"/>
              </a:rPr>
              <a:t>si riscontra che </a:t>
            </a:r>
            <a:r>
              <a:rPr lang="it-IT" sz="1400" dirty="0">
                <a:latin typeface="Arial" pitchFamily="34" charset="0"/>
              </a:rPr>
              <a:t>le </a:t>
            </a:r>
            <a:r>
              <a:rPr lang="it-IT" sz="1400" dirty="0" smtClean="0">
                <a:latin typeface="Arial" pitchFamily="34" charset="0"/>
              </a:rPr>
              <a:t>Aziende </a:t>
            </a:r>
            <a:r>
              <a:rPr lang="it-IT" sz="1400" dirty="0">
                <a:latin typeface="Arial" pitchFamily="34" charset="0"/>
              </a:rPr>
              <a:t>che hanno una difficoltà ad adempiere alle proprie obbligazioni </a:t>
            </a:r>
            <a:r>
              <a:rPr lang="it-IT" sz="1400" dirty="0"/>
              <a:t>hanno una scadenza del debito eccessivamente lungo, segnale di uno squilibrio finanziario nella gestione</a:t>
            </a:r>
            <a:endParaRPr lang="it-IT" sz="1400" dirty="0">
              <a:latin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testo 1"/>
          <p:cNvSpPr>
            <a:spLocks noGrp="1"/>
          </p:cNvSpPr>
          <p:nvPr>
            <p:ph type="body" sz="quarter" idx="10"/>
          </p:nvPr>
        </p:nvSpPr>
        <p:spPr bwMode="auto">
          <a:xfrm>
            <a:off x="1508125" y="396875"/>
            <a:ext cx="6881813" cy="654050"/>
          </a:xfrm>
          <a:noFill/>
          <a:ln>
            <a:miter lim="800000"/>
            <a:headEnd/>
            <a:tailEnd/>
          </a:ln>
        </p:spPr>
        <p:txBody>
          <a:bodyPr vert="horz" wrap="square" lIns="91440" tIns="45720" rIns="91440" bIns="45720" numCol="1" anchor="t" anchorCtr="0" compatLnSpc="1">
            <a:prstTxWarp prst="textNoShape">
              <a:avLst/>
            </a:prstTxWarp>
          </a:bodyPr>
          <a:lstStyle/>
          <a:p>
            <a:pPr marL="0" indent="0"/>
            <a:r>
              <a:rPr lang="it-IT" smtClean="0"/>
              <a:t>ANALISI DELLA SOLIDITA’</a:t>
            </a:r>
          </a:p>
        </p:txBody>
      </p:sp>
      <p:graphicFrame>
        <p:nvGraphicFramePr>
          <p:cNvPr id="3" name="Tabella 2"/>
          <p:cNvGraphicFramePr>
            <a:graphicFrameLocks noGrp="1"/>
          </p:cNvGraphicFramePr>
          <p:nvPr/>
        </p:nvGraphicFramePr>
        <p:xfrm>
          <a:off x="2124075" y="3163888"/>
          <a:ext cx="6696744" cy="2280184"/>
        </p:xfrm>
        <a:graphic>
          <a:graphicData uri="http://schemas.openxmlformats.org/drawingml/2006/table">
            <a:tbl>
              <a:tblPr/>
              <a:tblGrid>
                <a:gridCol w="1871497"/>
                <a:gridCol w="2592999"/>
                <a:gridCol w="2232248"/>
              </a:tblGrid>
              <a:tr h="516141">
                <a:tc>
                  <a:txBody>
                    <a:bodyPr/>
                    <a:lstStyle/>
                    <a:p>
                      <a:pPr algn="just">
                        <a:lnSpc>
                          <a:spcPct val="150000"/>
                        </a:lnSpc>
                        <a:spcAft>
                          <a:spcPts val="0"/>
                        </a:spcAft>
                      </a:pPr>
                      <a:r>
                        <a:rPr lang="it-IT" sz="1400" b="1" dirty="0">
                          <a:solidFill>
                            <a:srgbClr val="76923C"/>
                          </a:solidFill>
                          <a:latin typeface="Arial"/>
                          <a:ea typeface="Calibri"/>
                          <a:cs typeface="Times New Roman"/>
                        </a:rPr>
                        <a:t>Cluster di farmacie</a:t>
                      </a:r>
                      <a:endParaRPr lang="it-IT" sz="1400" dirty="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just">
                        <a:lnSpc>
                          <a:spcPct val="150000"/>
                        </a:lnSpc>
                        <a:spcAft>
                          <a:spcPts val="0"/>
                        </a:spcAft>
                      </a:pPr>
                      <a:r>
                        <a:rPr lang="it-IT" sz="1400" b="1">
                          <a:solidFill>
                            <a:srgbClr val="76923C"/>
                          </a:solidFill>
                          <a:latin typeface="Arial"/>
                          <a:ea typeface="Calibri"/>
                          <a:cs typeface="Times New Roman"/>
                        </a:rPr>
                        <a:t>Autonomia finanziaria</a:t>
                      </a:r>
                      <a:endParaRPr lang="it-IT" sz="140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just">
                        <a:lnSpc>
                          <a:spcPct val="150000"/>
                        </a:lnSpc>
                        <a:spcAft>
                          <a:spcPts val="0"/>
                        </a:spcAft>
                      </a:pPr>
                      <a:r>
                        <a:rPr lang="it-IT" sz="1400" b="1">
                          <a:solidFill>
                            <a:srgbClr val="76923C"/>
                          </a:solidFill>
                          <a:latin typeface="Arial"/>
                          <a:ea typeface="Calibri"/>
                          <a:cs typeface="Times New Roman"/>
                        </a:rPr>
                        <a:t>Copertura immobiliare</a:t>
                      </a:r>
                      <a:endParaRPr lang="it-IT" sz="140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301167">
                <a:tc>
                  <a:txBody>
                    <a:bodyPr/>
                    <a:lstStyle/>
                    <a:p>
                      <a:pPr algn="just">
                        <a:lnSpc>
                          <a:spcPct val="150000"/>
                        </a:lnSpc>
                        <a:spcAft>
                          <a:spcPts val="0"/>
                        </a:spcAft>
                      </a:pPr>
                      <a:r>
                        <a:rPr lang="it-IT" sz="1400" b="1" dirty="0">
                          <a:solidFill>
                            <a:srgbClr val="76923C"/>
                          </a:solidFill>
                          <a:latin typeface="Arial"/>
                          <a:ea typeface="Calibri"/>
                          <a:cs typeface="Times New Roman"/>
                        </a:rPr>
                        <a:t>Da 0 a 3</a:t>
                      </a:r>
                      <a:endParaRPr lang="it-IT" sz="1400" dirty="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115000"/>
                        </a:lnSpc>
                        <a:spcAft>
                          <a:spcPts val="0"/>
                        </a:spcAft>
                      </a:pPr>
                      <a:r>
                        <a:rPr lang="it-IT" sz="1400">
                          <a:solidFill>
                            <a:srgbClr val="000000"/>
                          </a:solidFill>
                          <a:latin typeface="Arial"/>
                          <a:ea typeface="Calibri"/>
                          <a:cs typeface="Times New Roman"/>
                        </a:rPr>
                        <a:t>32%</a:t>
                      </a:r>
                      <a:endParaRPr lang="it-IT" sz="140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115000"/>
                        </a:lnSpc>
                        <a:spcAft>
                          <a:spcPts val="0"/>
                        </a:spcAft>
                      </a:pPr>
                      <a:r>
                        <a:rPr lang="it-IT" sz="1400">
                          <a:solidFill>
                            <a:srgbClr val="000000"/>
                          </a:solidFill>
                          <a:latin typeface="Arial"/>
                          <a:ea typeface="Calibri"/>
                          <a:cs typeface="Times New Roman"/>
                        </a:rPr>
                        <a:t>2,44</a:t>
                      </a:r>
                      <a:endParaRPr lang="it-IT" sz="140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r>
              <a:tr h="302369">
                <a:tc>
                  <a:txBody>
                    <a:bodyPr/>
                    <a:lstStyle/>
                    <a:p>
                      <a:pPr algn="just">
                        <a:lnSpc>
                          <a:spcPct val="150000"/>
                        </a:lnSpc>
                        <a:spcAft>
                          <a:spcPts val="0"/>
                        </a:spcAft>
                      </a:pPr>
                      <a:r>
                        <a:rPr lang="it-IT" sz="1400" b="1">
                          <a:solidFill>
                            <a:srgbClr val="76923C"/>
                          </a:solidFill>
                          <a:latin typeface="Arial"/>
                          <a:ea typeface="Calibri"/>
                          <a:cs typeface="Times New Roman"/>
                        </a:rPr>
                        <a:t>Da 3 a 9</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it-IT" sz="1400">
                          <a:solidFill>
                            <a:srgbClr val="000000"/>
                          </a:solidFill>
                          <a:latin typeface="Arial"/>
                          <a:ea typeface="Calibri"/>
                          <a:cs typeface="Times New Roman"/>
                        </a:rPr>
                        <a:t>43%</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it-IT" sz="1400">
                          <a:solidFill>
                            <a:srgbClr val="000000"/>
                          </a:solidFill>
                          <a:latin typeface="Arial"/>
                          <a:ea typeface="Calibri"/>
                          <a:cs typeface="Times New Roman"/>
                        </a:rPr>
                        <a:t>0,86</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tcPr>
                </a:tc>
              </a:tr>
              <a:tr h="313695">
                <a:tc>
                  <a:txBody>
                    <a:bodyPr/>
                    <a:lstStyle/>
                    <a:p>
                      <a:pPr algn="just">
                        <a:lnSpc>
                          <a:spcPct val="150000"/>
                        </a:lnSpc>
                        <a:spcAft>
                          <a:spcPts val="0"/>
                        </a:spcAft>
                      </a:pPr>
                      <a:r>
                        <a:rPr lang="it-IT" sz="1400" b="1">
                          <a:solidFill>
                            <a:srgbClr val="76923C"/>
                          </a:solidFill>
                          <a:latin typeface="Arial"/>
                          <a:ea typeface="Calibri"/>
                          <a:cs typeface="Times New Roman"/>
                        </a:rPr>
                        <a:t>Da 10 a 20</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solidFill>
                      <a:srgbClr val="E6EED5"/>
                    </a:solidFill>
                  </a:tcPr>
                </a:tc>
                <a:tc>
                  <a:txBody>
                    <a:bodyPr/>
                    <a:lstStyle/>
                    <a:p>
                      <a:pPr algn="ctr">
                        <a:lnSpc>
                          <a:spcPct val="115000"/>
                        </a:lnSpc>
                        <a:spcAft>
                          <a:spcPts val="0"/>
                        </a:spcAft>
                      </a:pPr>
                      <a:r>
                        <a:rPr lang="it-IT" sz="1400">
                          <a:solidFill>
                            <a:srgbClr val="000000"/>
                          </a:solidFill>
                          <a:latin typeface="Arial"/>
                          <a:ea typeface="Calibri"/>
                          <a:cs typeface="Times New Roman"/>
                        </a:rPr>
                        <a:t>34%</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solidFill>
                      <a:srgbClr val="E6EED5"/>
                    </a:solidFill>
                  </a:tcPr>
                </a:tc>
                <a:tc>
                  <a:txBody>
                    <a:bodyPr/>
                    <a:lstStyle/>
                    <a:p>
                      <a:pPr algn="ctr">
                        <a:lnSpc>
                          <a:spcPct val="115000"/>
                        </a:lnSpc>
                        <a:spcAft>
                          <a:spcPts val="0"/>
                        </a:spcAft>
                      </a:pPr>
                      <a:r>
                        <a:rPr lang="it-IT" sz="1400">
                          <a:solidFill>
                            <a:srgbClr val="000000"/>
                          </a:solidFill>
                          <a:latin typeface="Arial"/>
                          <a:ea typeface="Calibri"/>
                          <a:cs typeface="Times New Roman"/>
                        </a:rPr>
                        <a:t>2,15</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solidFill>
                      <a:srgbClr val="E6EED5"/>
                    </a:solidFill>
                  </a:tcPr>
                </a:tc>
              </a:tr>
              <a:tr h="292920">
                <a:tc>
                  <a:txBody>
                    <a:bodyPr/>
                    <a:lstStyle/>
                    <a:p>
                      <a:pPr algn="just">
                        <a:lnSpc>
                          <a:spcPct val="150000"/>
                        </a:lnSpc>
                        <a:spcAft>
                          <a:spcPts val="0"/>
                        </a:spcAft>
                      </a:pPr>
                      <a:r>
                        <a:rPr lang="it-IT" sz="1400" b="1">
                          <a:solidFill>
                            <a:srgbClr val="76923C"/>
                          </a:solidFill>
                          <a:latin typeface="Arial"/>
                          <a:ea typeface="Calibri"/>
                          <a:cs typeface="Times New Roman"/>
                        </a:rPr>
                        <a:t>Più di 20</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it-IT" sz="1400">
                          <a:solidFill>
                            <a:srgbClr val="000000"/>
                          </a:solidFill>
                          <a:latin typeface="Arial"/>
                          <a:ea typeface="Calibri"/>
                          <a:cs typeface="Times New Roman"/>
                        </a:rPr>
                        <a:t>47%</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it-IT" sz="1400">
                          <a:solidFill>
                            <a:srgbClr val="000000"/>
                          </a:solidFill>
                          <a:latin typeface="Arial"/>
                          <a:ea typeface="Calibri"/>
                          <a:cs typeface="Times New Roman"/>
                        </a:rPr>
                        <a:t>0,97</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tcPr>
                </a:tc>
              </a:tr>
              <a:tr h="483883">
                <a:tc>
                  <a:txBody>
                    <a:bodyPr/>
                    <a:lstStyle/>
                    <a:p>
                      <a:pPr algn="just">
                        <a:lnSpc>
                          <a:spcPct val="150000"/>
                        </a:lnSpc>
                        <a:spcAft>
                          <a:spcPts val="0"/>
                        </a:spcAft>
                      </a:pPr>
                      <a:r>
                        <a:rPr lang="it-IT" sz="1400">
                          <a:solidFill>
                            <a:srgbClr val="76923C"/>
                          </a:solidFill>
                          <a:latin typeface="Arial"/>
                          <a:ea typeface="Calibri"/>
                          <a:cs typeface="Times New Roman"/>
                        </a:rPr>
                        <a:t>Media nazionale</a:t>
                      </a:r>
                      <a:endParaRPr lang="it-IT" sz="1400">
                        <a:solidFill>
                          <a:srgbClr val="76923C"/>
                        </a:solidFill>
                        <a:latin typeface="Calibri"/>
                        <a:ea typeface="Calibri"/>
                        <a:cs typeface="Times New Roman"/>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0"/>
                        </a:spcAft>
                      </a:pPr>
                      <a:r>
                        <a:rPr lang="it-IT" sz="1400" b="1">
                          <a:solidFill>
                            <a:srgbClr val="000000"/>
                          </a:solidFill>
                          <a:latin typeface="Arial"/>
                          <a:ea typeface="Calibri"/>
                          <a:cs typeface="Times New Roman"/>
                        </a:rPr>
                        <a:t>36%</a:t>
                      </a:r>
                      <a:endParaRPr lang="it-IT" sz="1400">
                        <a:solidFill>
                          <a:srgbClr val="76923C"/>
                        </a:solidFill>
                        <a:latin typeface="Calibri"/>
                        <a:ea typeface="Calibri"/>
                        <a:cs typeface="Times New Roman"/>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15000"/>
                        </a:lnSpc>
                        <a:spcAft>
                          <a:spcPts val="0"/>
                        </a:spcAft>
                      </a:pPr>
                      <a:r>
                        <a:rPr lang="it-IT" sz="1400" b="1" dirty="0">
                          <a:solidFill>
                            <a:srgbClr val="000000"/>
                          </a:solidFill>
                          <a:latin typeface="Arial"/>
                          <a:ea typeface="Calibri"/>
                          <a:cs typeface="Times New Roman"/>
                        </a:rPr>
                        <a:t>1,75</a:t>
                      </a:r>
                      <a:endParaRPr lang="it-IT" sz="1400" dirty="0">
                        <a:solidFill>
                          <a:srgbClr val="76923C"/>
                        </a:solidFill>
                        <a:latin typeface="Calibri"/>
                        <a:ea typeface="Calibri"/>
                        <a:cs typeface="Times New Roman"/>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r>
            </a:tbl>
          </a:graphicData>
        </a:graphic>
      </p:graphicFrame>
      <p:sp>
        <p:nvSpPr>
          <p:cNvPr id="19481" name="CasellaDiTesto 3"/>
          <p:cNvSpPr txBox="1">
            <a:spLocks noChangeArrowheads="1"/>
          </p:cNvSpPr>
          <p:nvPr/>
        </p:nvSpPr>
        <p:spPr bwMode="auto">
          <a:xfrm>
            <a:off x="1562100" y="1027113"/>
            <a:ext cx="7959725" cy="1815882"/>
          </a:xfrm>
          <a:prstGeom prst="rect">
            <a:avLst/>
          </a:prstGeom>
          <a:noFill/>
          <a:ln w="9525">
            <a:noFill/>
            <a:miter lim="800000"/>
            <a:headEnd/>
            <a:tailEnd/>
          </a:ln>
        </p:spPr>
        <p:txBody>
          <a:bodyPr>
            <a:spAutoFit/>
          </a:bodyPr>
          <a:lstStyle/>
          <a:p>
            <a:pPr algn="just"/>
            <a:r>
              <a:rPr lang="it-IT" sz="1400" dirty="0"/>
              <a:t>L’indice di autonomia finanziaria </a:t>
            </a:r>
            <a:r>
              <a:rPr lang="it-IT" sz="1400" dirty="0" smtClean="0"/>
              <a:t>tanto </a:t>
            </a:r>
            <a:r>
              <a:rPr lang="it-IT" sz="1400" dirty="0"/>
              <a:t>più è elevato tanto più </a:t>
            </a:r>
            <a:r>
              <a:rPr lang="it-IT" sz="1400" dirty="0" smtClean="0"/>
              <a:t>l’Azienda </a:t>
            </a:r>
            <a:r>
              <a:rPr lang="it-IT" sz="1400" dirty="0"/>
              <a:t>si autofinanzia e tanto meno ricorre a fonti esterne di finanziamento. Questo indicatore è considerato critico al di sotto del 30%; </a:t>
            </a:r>
            <a:r>
              <a:rPr lang="it-IT" sz="1400" dirty="0" smtClean="0"/>
              <a:t>la </a:t>
            </a:r>
            <a:r>
              <a:rPr lang="it-IT" sz="1400" dirty="0"/>
              <a:t>tabella </a:t>
            </a:r>
            <a:r>
              <a:rPr lang="it-IT" sz="1400" dirty="0" smtClean="0"/>
              <a:t>permette di osservare che </a:t>
            </a:r>
            <a:r>
              <a:rPr lang="it-IT" sz="1400" dirty="0"/>
              <a:t>per </a:t>
            </a:r>
            <a:r>
              <a:rPr lang="it-IT" sz="1400" dirty="0" smtClean="0"/>
              <a:t>nessun </a:t>
            </a:r>
            <a:r>
              <a:rPr lang="it-IT" sz="1400" dirty="0"/>
              <a:t>gruppo il valore dell’indice di autonomia finanziaria si trova sotto </a:t>
            </a:r>
            <a:r>
              <a:rPr lang="it-IT" sz="1400" dirty="0" smtClean="0"/>
              <a:t>il valore soglia del 30%.</a:t>
            </a:r>
            <a:endParaRPr lang="it-IT" sz="1400" dirty="0">
              <a:latin typeface="Arial" pitchFamily="34" charset="0"/>
            </a:endParaRPr>
          </a:p>
          <a:p>
            <a:pPr algn="just"/>
            <a:r>
              <a:rPr lang="it-IT" sz="1400" dirty="0">
                <a:latin typeface="Arial" pitchFamily="34" charset="0"/>
              </a:rPr>
              <a:t>L’indicatore di copertura immobiliare indica sostanzialmente una situazione ideale in quanto </a:t>
            </a:r>
            <a:r>
              <a:rPr lang="it-IT" sz="1400" dirty="0" smtClean="0">
                <a:latin typeface="Arial" pitchFamily="34" charset="0"/>
              </a:rPr>
              <a:t>nel </a:t>
            </a:r>
            <a:r>
              <a:rPr lang="it-IT" sz="1400" dirty="0">
                <a:latin typeface="Arial" pitchFamily="34" charset="0"/>
              </a:rPr>
              <a:t>primo e terzo cluster l’indice è quasi pari a 1, mentre negli altri due cluster il valore è </a:t>
            </a:r>
            <a:r>
              <a:rPr lang="it-IT" sz="1400" dirty="0" smtClean="0">
                <a:latin typeface="Arial" pitchFamily="34" charset="0"/>
              </a:rPr>
              <a:t>maggiore </a:t>
            </a:r>
            <a:r>
              <a:rPr lang="it-IT" sz="1400" dirty="0">
                <a:latin typeface="Arial" pitchFamily="34" charset="0"/>
              </a:rPr>
              <a:t>di </a:t>
            </a:r>
            <a:r>
              <a:rPr lang="it-IT" sz="1400" dirty="0" smtClean="0">
                <a:latin typeface="Arial" pitchFamily="34" charset="0"/>
              </a:rPr>
              <a:t>1. In questi ultimi, la copertura immobiliare assume </a:t>
            </a:r>
            <a:r>
              <a:rPr lang="it-IT" sz="1400" dirty="0">
                <a:latin typeface="Arial" pitchFamily="34" charset="0"/>
              </a:rPr>
              <a:t>valori elevati </a:t>
            </a:r>
            <a:r>
              <a:rPr lang="it-IT" sz="1400" dirty="0" smtClean="0">
                <a:latin typeface="Arial" pitchFamily="34" charset="0"/>
              </a:rPr>
              <a:t>per effetto di bassi investimenti, </a:t>
            </a:r>
            <a:r>
              <a:rPr lang="it-IT" sz="1400" dirty="0">
                <a:latin typeface="Arial" pitchFamily="34" charset="0"/>
              </a:rPr>
              <a:t>in linea con </a:t>
            </a:r>
            <a:r>
              <a:rPr lang="it-IT" sz="1400" dirty="0" smtClean="0">
                <a:latin typeface="Arial" pitchFamily="34" charset="0"/>
              </a:rPr>
              <a:t>una situazione reddituale che pone un </a:t>
            </a:r>
            <a:r>
              <a:rPr lang="it-IT" sz="1400" dirty="0" err="1">
                <a:latin typeface="Arial" pitchFamily="34" charset="0"/>
              </a:rPr>
              <a:t>Roe</a:t>
            </a:r>
            <a:r>
              <a:rPr lang="it-IT" sz="1400" dirty="0">
                <a:latin typeface="Arial" pitchFamily="34" charset="0"/>
              </a:rPr>
              <a:t> elevato.</a:t>
            </a:r>
            <a:r>
              <a:rPr lang="it-IT" sz="1400" dirty="0"/>
              <a:t> </a:t>
            </a:r>
            <a:endParaRPr lang="it-IT" sz="1400" dirty="0">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egnaposto testo 1"/>
          <p:cNvSpPr>
            <a:spLocks noGrp="1"/>
          </p:cNvSpPr>
          <p:nvPr>
            <p:ph type="body" sz="quarter" idx="10"/>
          </p:nvPr>
        </p:nvSpPr>
        <p:spPr bwMode="auto">
          <a:xfrm>
            <a:off x="1466850" y="341313"/>
            <a:ext cx="6881813" cy="654050"/>
          </a:xfrm>
          <a:noFill/>
          <a:ln>
            <a:miter lim="800000"/>
            <a:headEnd/>
            <a:tailEnd/>
          </a:ln>
        </p:spPr>
        <p:txBody>
          <a:bodyPr vert="horz" wrap="square" lIns="91440" tIns="45720" rIns="91440" bIns="45720" numCol="1" anchor="t" anchorCtr="0" compatLnSpc="1">
            <a:prstTxWarp prst="textNoShape">
              <a:avLst/>
            </a:prstTxWarp>
          </a:bodyPr>
          <a:lstStyle/>
          <a:p>
            <a:pPr marL="0" indent="0"/>
            <a:r>
              <a:rPr lang="it-IT" altLang="it-IT" smtClean="0"/>
              <a:t>SOMMARIO</a:t>
            </a:r>
          </a:p>
        </p:txBody>
      </p:sp>
      <p:sp>
        <p:nvSpPr>
          <p:cNvPr id="3075" name="CasellaDiTesto 2"/>
          <p:cNvSpPr txBox="1">
            <a:spLocks noChangeArrowheads="1"/>
          </p:cNvSpPr>
          <p:nvPr/>
        </p:nvSpPr>
        <p:spPr bwMode="auto">
          <a:xfrm>
            <a:off x="2266950" y="1608138"/>
            <a:ext cx="6932613" cy="338137"/>
          </a:xfrm>
          <a:prstGeom prst="rect">
            <a:avLst/>
          </a:prstGeom>
          <a:noFill/>
          <a:ln w="9525">
            <a:noFill/>
            <a:miter lim="800000"/>
            <a:headEnd/>
            <a:tailEnd/>
          </a:ln>
        </p:spPr>
        <p:txBody>
          <a:bodyPr>
            <a:spAutoFit/>
          </a:bodyPr>
          <a:lstStyle/>
          <a:p>
            <a:pPr marL="285750" indent="-285750" algn="just">
              <a:buFont typeface="Wingdings" pitchFamily="2" charset="2"/>
              <a:buChar char="ü"/>
            </a:pPr>
            <a:r>
              <a:rPr lang="it-IT" altLang="it-IT" sz="1600">
                <a:latin typeface="Arial" pitchFamily="34" charset="0"/>
              </a:rPr>
              <a:t>I modelli giuridici di gestione delle farmacie comunali</a:t>
            </a:r>
          </a:p>
        </p:txBody>
      </p:sp>
      <p:sp>
        <p:nvSpPr>
          <p:cNvPr id="3076" name="CasellaDiTesto 3"/>
          <p:cNvSpPr txBox="1">
            <a:spLocks noChangeArrowheads="1"/>
          </p:cNvSpPr>
          <p:nvPr/>
        </p:nvSpPr>
        <p:spPr bwMode="auto">
          <a:xfrm>
            <a:off x="2268538" y="2003425"/>
            <a:ext cx="6353175" cy="338138"/>
          </a:xfrm>
          <a:prstGeom prst="rect">
            <a:avLst/>
          </a:prstGeom>
          <a:noFill/>
          <a:ln w="9525">
            <a:noFill/>
            <a:miter lim="800000"/>
            <a:headEnd/>
            <a:tailEnd/>
          </a:ln>
        </p:spPr>
        <p:txBody>
          <a:bodyPr>
            <a:spAutoFit/>
          </a:bodyPr>
          <a:lstStyle/>
          <a:p>
            <a:pPr marL="285750" indent="-285750" algn="just">
              <a:buFont typeface="Wingdings" pitchFamily="2" charset="2"/>
              <a:buChar char="ü"/>
            </a:pPr>
            <a:r>
              <a:rPr lang="it-IT" altLang="it-IT" sz="1600">
                <a:latin typeface="Arial" pitchFamily="34" charset="0"/>
              </a:rPr>
              <a:t>Il contesto di riferimento</a:t>
            </a:r>
          </a:p>
        </p:txBody>
      </p:sp>
      <p:sp>
        <p:nvSpPr>
          <p:cNvPr id="3077" name="CasellaDiTesto 4"/>
          <p:cNvSpPr txBox="1">
            <a:spLocks noChangeArrowheads="1"/>
          </p:cNvSpPr>
          <p:nvPr/>
        </p:nvSpPr>
        <p:spPr bwMode="auto">
          <a:xfrm>
            <a:off x="2268538" y="2406650"/>
            <a:ext cx="6353175" cy="338138"/>
          </a:xfrm>
          <a:prstGeom prst="rect">
            <a:avLst/>
          </a:prstGeom>
          <a:noFill/>
          <a:ln w="9525">
            <a:noFill/>
            <a:miter lim="800000"/>
            <a:headEnd/>
            <a:tailEnd/>
          </a:ln>
        </p:spPr>
        <p:txBody>
          <a:bodyPr>
            <a:spAutoFit/>
          </a:bodyPr>
          <a:lstStyle/>
          <a:p>
            <a:pPr marL="285750" indent="-285750" algn="just">
              <a:buFont typeface="Wingdings" pitchFamily="2" charset="2"/>
              <a:buChar char="ü"/>
            </a:pPr>
            <a:r>
              <a:rPr lang="it-IT" altLang="it-IT" sz="1600">
                <a:latin typeface="Arial" pitchFamily="34" charset="0"/>
              </a:rPr>
              <a:t>La performance reddituale, finanziaria e patrimoniale</a:t>
            </a:r>
          </a:p>
        </p:txBody>
      </p:sp>
      <p:sp>
        <p:nvSpPr>
          <p:cNvPr id="3078" name="CasellaDiTesto 5"/>
          <p:cNvSpPr txBox="1">
            <a:spLocks noChangeArrowheads="1"/>
          </p:cNvSpPr>
          <p:nvPr/>
        </p:nvSpPr>
        <p:spPr bwMode="auto">
          <a:xfrm>
            <a:off x="2268538" y="2728913"/>
            <a:ext cx="6353175" cy="1431925"/>
          </a:xfrm>
          <a:prstGeom prst="rect">
            <a:avLst/>
          </a:prstGeom>
          <a:noFill/>
          <a:ln w="9525">
            <a:noFill/>
            <a:miter lim="800000"/>
            <a:headEnd/>
            <a:tailEnd/>
          </a:ln>
        </p:spPr>
        <p:txBody>
          <a:bodyPr>
            <a:spAutoFit/>
          </a:bodyPr>
          <a:lstStyle/>
          <a:p>
            <a:pPr marL="285750" indent="-285750" algn="just">
              <a:lnSpc>
                <a:spcPct val="150000"/>
              </a:lnSpc>
              <a:buFont typeface="Wingdings" pitchFamily="2" charset="2"/>
              <a:buChar char="ü"/>
            </a:pPr>
            <a:r>
              <a:rPr lang="it-IT" altLang="it-IT" sz="1600">
                <a:latin typeface="Arial" pitchFamily="34" charset="0"/>
              </a:rPr>
              <a:t>L’analisi empirica:</a:t>
            </a:r>
          </a:p>
          <a:p>
            <a:pPr marL="628650" lvl="1" indent="-171450">
              <a:lnSpc>
                <a:spcPct val="150000"/>
              </a:lnSpc>
              <a:buFont typeface="Simplified Arabic Fixed" pitchFamily="49" charset="-78"/>
              <a:buChar char="-"/>
            </a:pPr>
            <a:r>
              <a:rPr lang="it-IT" altLang="it-IT" sz="1400"/>
              <a:t>Metodo di raccolta dati</a:t>
            </a:r>
          </a:p>
          <a:p>
            <a:pPr marL="628650" lvl="1" indent="-171450">
              <a:lnSpc>
                <a:spcPct val="150000"/>
              </a:lnSpc>
              <a:buFont typeface="Simplified Arabic Fixed" pitchFamily="49" charset="-78"/>
              <a:buChar char="-"/>
            </a:pPr>
            <a:r>
              <a:rPr lang="it-IT" altLang="it-IT" sz="1400"/>
              <a:t>Campione oggetto di studio</a:t>
            </a:r>
          </a:p>
          <a:p>
            <a:pPr marL="628650" lvl="1" indent="-171450">
              <a:lnSpc>
                <a:spcPct val="150000"/>
              </a:lnSpc>
              <a:buFont typeface="Simplified Arabic Fixed" pitchFamily="49" charset="-78"/>
              <a:buChar char="-"/>
            </a:pPr>
            <a:r>
              <a:rPr lang="it-IT" altLang="it-IT" sz="1400"/>
              <a:t>Analisi dei dati</a:t>
            </a:r>
          </a:p>
        </p:txBody>
      </p:sp>
      <p:sp>
        <p:nvSpPr>
          <p:cNvPr id="3079" name="CasellaDiTesto 6"/>
          <p:cNvSpPr txBox="1">
            <a:spLocks noChangeArrowheads="1"/>
          </p:cNvSpPr>
          <p:nvPr/>
        </p:nvSpPr>
        <p:spPr bwMode="auto">
          <a:xfrm>
            <a:off x="2268538" y="4160838"/>
            <a:ext cx="6353175" cy="338137"/>
          </a:xfrm>
          <a:prstGeom prst="rect">
            <a:avLst/>
          </a:prstGeom>
          <a:noFill/>
          <a:ln w="9525">
            <a:noFill/>
            <a:miter lim="800000"/>
            <a:headEnd/>
            <a:tailEnd/>
          </a:ln>
        </p:spPr>
        <p:txBody>
          <a:bodyPr>
            <a:spAutoFit/>
          </a:bodyPr>
          <a:lstStyle/>
          <a:p>
            <a:pPr marL="285750" indent="-285750" algn="just">
              <a:buFont typeface="Wingdings" pitchFamily="2" charset="2"/>
              <a:buChar char="ü"/>
            </a:pPr>
            <a:r>
              <a:rPr lang="it-IT" altLang="it-IT" sz="1600">
                <a:latin typeface="Arial" pitchFamily="34" charset="0"/>
              </a:rPr>
              <a:t>Considerazioni conclusive</a:t>
            </a:r>
          </a:p>
        </p:txBody>
      </p:sp>
      <p:sp>
        <p:nvSpPr>
          <p:cNvPr id="3080" name="CasellaDiTesto 7"/>
          <p:cNvSpPr txBox="1">
            <a:spLocks noChangeArrowheads="1"/>
          </p:cNvSpPr>
          <p:nvPr/>
        </p:nvSpPr>
        <p:spPr bwMode="auto">
          <a:xfrm>
            <a:off x="2268538" y="4500563"/>
            <a:ext cx="6353175" cy="338137"/>
          </a:xfrm>
          <a:prstGeom prst="rect">
            <a:avLst/>
          </a:prstGeom>
          <a:noFill/>
          <a:ln w="9525">
            <a:noFill/>
            <a:miter lim="800000"/>
            <a:headEnd/>
            <a:tailEnd/>
          </a:ln>
        </p:spPr>
        <p:txBody>
          <a:bodyPr>
            <a:spAutoFit/>
          </a:bodyPr>
          <a:lstStyle/>
          <a:p>
            <a:pPr marL="285750" indent="-285750" algn="just">
              <a:buFont typeface="Wingdings" pitchFamily="2" charset="2"/>
              <a:buChar char="ü"/>
            </a:pPr>
            <a:r>
              <a:rPr lang="it-IT" altLang="it-IT" sz="1600">
                <a:latin typeface="Arial" pitchFamily="34" charset="0"/>
              </a:rPr>
              <a:t>What’s next</a:t>
            </a:r>
          </a:p>
        </p:txBody>
      </p:sp>
      <p:sp>
        <p:nvSpPr>
          <p:cNvPr id="3081" name="CasellaDiTesto 10"/>
          <p:cNvSpPr txBox="1">
            <a:spLocks noChangeArrowheads="1"/>
          </p:cNvSpPr>
          <p:nvPr/>
        </p:nvSpPr>
        <p:spPr bwMode="auto">
          <a:xfrm>
            <a:off x="2268538" y="1209675"/>
            <a:ext cx="6931025" cy="338138"/>
          </a:xfrm>
          <a:prstGeom prst="rect">
            <a:avLst/>
          </a:prstGeom>
          <a:noFill/>
          <a:ln w="9525">
            <a:noFill/>
            <a:miter lim="800000"/>
            <a:headEnd/>
            <a:tailEnd/>
          </a:ln>
        </p:spPr>
        <p:txBody>
          <a:bodyPr>
            <a:spAutoFit/>
          </a:bodyPr>
          <a:lstStyle/>
          <a:p>
            <a:pPr marL="285750" indent="-285750" algn="just">
              <a:buFont typeface="Wingdings" pitchFamily="2" charset="2"/>
              <a:buChar char="ü"/>
            </a:pPr>
            <a:r>
              <a:rPr lang="it-IT" altLang="it-IT" sz="1600" dirty="0">
                <a:latin typeface="Arial" pitchFamily="34" charset="0"/>
              </a:rPr>
              <a:t>Inquadramento normativo ed </a:t>
            </a:r>
            <a:r>
              <a:rPr lang="it-IT" altLang="it-IT" sz="1600" dirty="0" smtClean="0">
                <a:latin typeface="Arial" pitchFamily="34" charset="0"/>
              </a:rPr>
              <a:t>istituzionale</a:t>
            </a:r>
            <a:endParaRPr lang="it-IT" altLang="it-IT" sz="1600" dirty="0">
              <a:latin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1646238" y="1989138"/>
            <a:ext cx="7821612" cy="1323975"/>
          </a:xfrm>
          <a:prstGeom prst="rect">
            <a:avLst/>
          </a:prstGeom>
          <a:solidFill>
            <a:srgbClr val="3366CC"/>
          </a:solidFill>
          <a:ln>
            <a:solidFill>
              <a:schemeClr val="tx1"/>
            </a:solidFill>
            <a:headEnd/>
            <a:tailEnd/>
          </a:ln>
        </p:spPr>
        <p:style>
          <a:lnRef idx="1">
            <a:schemeClr val="accent3"/>
          </a:lnRef>
          <a:fillRef idx="3">
            <a:schemeClr val="accent3"/>
          </a:fillRef>
          <a:effectRef idx="2">
            <a:schemeClr val="accent3"/>
          </a:effectRef>
          <a:fontRef idx="minor">
            <a:schemeClr val="lt1"/>
          </a:fontRef>
        </p:style>
        <p:txBody>
          <a:bodyPr>
            <a:spAutoFit/>
          </a:bodyPr>
          <a:lstStyle/>
          <a:p>
            <a:pPr algn="r" eaLnBrk="1" hangingPunct="1">
              <a:defRPr/>
            </a:pPr>
            <a:r>
              <a:rPr lang="it-IT" sz="4000" cap="small" dirty="0">
                <a:cs typeface="Arial" pitchFamily="34" charset="0"/>
              </a:rPr>
              <a:t>Analisi per Forma </a:t>
            </a:r>
          </a:p>
          <a:p>
            <a:pPr algn="r" eaLnBrk="1" hangingPunct="1">
              <a:defRPr/>
            </a:pPr>
            <a:r>
              <a:rPr lang="it-IT" sz="4000" cap="small" dirty="0">
                <a:cs typeface="Arial" pitchFamily="34" charset="0"/>
              </a:rPr>
              <a:t>Giuridica</a:t>
            </a:r>
            <a:endParaRPr lang="it-IT" sz="4000" dirty="0">
              <a:solidFill>
                <a:schemeClr val="tx1"/>
              </a:solidFill>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a 2"/>
          <p:cNvGraphicFramePr>
            <a:graphicFrameLocks noGrp="1"/>
          </p:cNvGraphicFramePr>
          <p:nvPr/>
        </p:nvGraphicFramePr>
        <p:xfrm>
          <a:off x="2025650" y="2747963"/>
          <a:ext cx="6781800" cy="1390650"/>
        </p:xfrm>
        <a:graphic>
          <a:graphicData uri="http://schemas.openxmlformats.org/drawingml/2006/table">
            <a:tbl>
              <a:tblPr>
                <a:tableStyleId>{5C22544A-7EE6-4342-B048-85BDC9FD1C3A}</a:tableStyleId>
              </a:tblPr>
              <a:tblGrid>
                <a:gridCol w="1676400"/>
                <a:gridCol w="2552700"/>
                <a:gridCol w="2552700"/>
              </a:tblGrid>
              <a:tr h="466725">
                <a:tc>
                  <a:txBody>
                    <a:bodyPr/>
                    <a:lstStyle/>
                    <a:p>
                      <a:pPr algn="just" rtl="0" fontAlgn="ctr"/>
                      <a:r>
                        <a:rPr lang="it-IT" sz="1400" u="none" strike="noStrike" dirty="0">
                          <a:effectLst/>
                        </a:rPr>
                        <a:t>Forma giuridica</a:t>
                      </a:r>
                      <a:endParaRPr lang="it-IT" sz="1400" b="1" i="0" u="none" strike="noStrike" dirty="0">
                        <a:solidFill>
                          <a:srgbClr val="76923C"/>
                        </a:solidFill>
                        <a:effectLst/>
                        <a:latin typeface="Arial"/>
                      </a:endParaRPr>
                    </a:p>
                  </a:txBody>
                  <a:tcPr marL="9525" marR="9525" marT="9525" marB="0" anchor="ctr"/>
                </a:tc>
                <a:tc>
                  <a:txBody>
                    <a:bodyPr/>
                    <a:lstStyle/>
                    <a:p>
                      <a:pPr algn="ctr" rtl="0" fontAlgn="ctr"/>
                      <a:r>
                        <a:rPr lang="it-IT" sz="1400" u="none" strike="noStrike">
                          <a:effectLst/>
                        </a:rPr>
                        <a:t>Numerosità del campione</a:t>
                      </a:r>
                      <a:endParaRPr lang="it-IT" sz="1400" b="1" i="0" u="none" strike="noStrike">
                        <a:solidFill>
                          <a:srgbClr val="76923C"/>
                        </a:solidFill>
                        <a:effectLst/>
                        <a:latin typeface="Arial"/>
                      </a:endParaRPr>
                    </a:p>
                  </a:txBody>
                  <a:tcPr marL="9525" marR="9525" marT="9525" marB="0" anchor="ctr"/>
                </a:tc>
                <a:tc>
                  <a:txBody>
                    <a:bodyPr/>
                    <a:lstStyle/>
                    <a:p>
                      <a:pPr algn="ctr" rtl="0" fontAlgn="ctr"/>
                      <a:r>
                        <a:rPr lang="it-IT" sz="1400" u="none" strike="noStrike">
                          <a:effectLst/>
                        </a:rPr>
                        <a:t>Numerosità del campione %</a:t>
                      </a:r>
                      <a:endParaRPr lang="it-IT" sz="1400" b="1" i="0" u="none" strike="noStrike">
                        <a:solidFill>
                          <a:srgbClr val="76923C"/>
                        </a:solidFill>
                        <a:effectLst/>
                        <a:latin typeface="Arial"/>
                      </a:endParaRPr>
                    </a:p>
                  </a:txBody>
                  <a:tcPr marL="9525" marR="9525" marT="9525" marB="0" anchor="ctr"/>
                </a:tc>
              </a:tr>
              <a:tr h="228600">
                <a:tc>
                  <a:txBody>
                    <a:bodyPr/>
                    <a:lstStyle/>
                    <a:p>
                      <a:pPr algn="just" rtl="0" fontAlgn="ctr"/>
                      <a:r>
                        <a:rPr lang="it-IT" sz="1400" u="none" strike="noStrike">
                          <a:effectLst/>
                        </a:rPr>
                        <a:t>S.r.l.</a:t>
                      </a:r>
                      <a:endParaRPr lang="it-IT" sz="1400" b="1" i="0" u="none" strike="noStrike">
                        <a:solidFill>
                          <a:srgbClr val="76923C"/>
                        </a:solidFill>
                        <a:effectLst/>
                        <a:latin typeface="Arial"/>
                      </a:endParaRPr>
                    </a:p>
                  </a:txBody>
                  <a:tcPr marL="9525" marR="9525" marT="9525" marB="0" anchor="ctr"/>
                </a:tc>
                <a:tc>
                  <a:txBody>
                    <a:bodyPr/>
                    <a:lstStyle/>
                    <a:p>
                      <a:pPr algn="ctr" rtl="0" fontAlgn="ctr"/>
                      <a:r>
                        <a:rPr lang="it-IT" sz="1400" u="none" strike="noStrike" dirty="0">
                          <a:effectLst/>
                        </a:rPr>
                        <a:t>17 </a:t>
                      </a:r>
                      <a:endParaRPr lang="it-IT" sz="1400" b="0" i="0" u="none" strike="noStrike" dirty="0">
                        <a:solidFill>
                          <a:srgbClr val="76923C"/>
                        </a:solidFill>
                        <a:effectLst/>
                        <a:latin typeface="Arial"/>
                      </a:endParaRPr>
                    </a:p>
                  </a:txBody>
                  <a:tcPr marL="9525" marR="9525" marT="9525" marB="0" anchor="ctr"/>
                </a:tc>
                <a:tc>
                  <a:txBody>
                    <a:bodyPr/>
                    <a:lstStyle/>
                    <a:p>
                      <a:pPr algn="ctr" rtl="0" fontAlgn="ctr"/>
                      <a:r>
                        <a:rPr lang="it-IT" sz="1400" u="none" strike="noStrike">
                          <a:effectLst/>
                        </a:rPr>
                        <a:t>22%</a:t>
                      </a:r>
                      <a:endParaRPr lang="it-IT" sz="1400" b="0" i="0" u="none" strike="noStrike">
                        <a:solidFill>
                          <a:srgbClr val="76923C"/>
                        </a:solidFill>
                        <a:effectLst/>
                        <a:latin typeface="Arial"/>
                      </a:endParaRPr>
                    </a:p>
                  </a:txBody>
                  <a:tcPr marL="9525" marR="9525" marT="9525" marB="0" anchor="ctr"/>
                </a:tc>
              </a:tr>
              <a:tr h="228600">
                <a:tc>
                  <a:txBody>
                    <a:bodyPr/>
                    <a:lstStyle/>
                    <a:p>
                      <a:pPr algn="just" rtl="0" fontAlgn="ctr"/>
                      <a:r>
                        <a:rPr lang="it-IT" sz="1400" u="none" strike="noStrike">
                          <a:effectLst/>
                        </a:rPr>
                        <a:t>S.p.A.</a:t>
                      </a:r>
                      <a:endParaRPr lang="it-IT" sz="1400" b="1" i="0" u="none" strike="noStrike">
                        <a:solidFill>
                          <a:srgbClr val="76923C"/>
                        </a:solidFill>
                        <a:effectLst/>
                        <a:latin typeface="Arial"/>
                      </a:endParaRPr>
                    </a:p>
                  </a:txBody>
                  <a:tcPr marL="9525" marR="9525" marT="9525" marB="0" anchor="ctr"/>
                </a:tc>
                <a:tc>
                  <a:txBody>
                    <a:bodyPr/>
                    <a:lstStyle/>
                    <a:p>
                      <a:pPr algn="ctr" rtl="0" fontAlgn="ctr"/>
                      <a:r>
                        <a:rPr lang="it-IT" sz="1400" u="none" strike="noStrike">
                          <a:effectLst/>
                        </a:rPr>
                        <a:t>34 </a:t>
                      </a:r>
                      <a:endParaRPr lang="it-IT" sz="1400" b="0" i="0" u="none" strike="noStrike">
                        <a:solidFill>
                          <a:srgbClr val="76923C"/>
                        </a:solidFill>
                        <a:effectLst/>
                        <a:latin typeface="Arial"/>
                      </a:endParaRPr>
                    </a:p>
                  </a:txBody>
                  <a:tcPr marL="9525" marR="9525" marT="9525" marB="0" anchor="ctr"/>
                </a:tc>
                <a:tc>
                  <a:txBody>
                    <a:bodyPr/>
                    <a:lstStyle/>
                    <a:p>
                      <a:pPr algn="ctr" rtl="0" fontAlgn="ctr"/>
                      <a:r>
                        <a:rPr lang="it-IT" sz="1400" u="none" strike="noStrike">
                          <a:effectLst/>
                        </a:rPr>
                        <a:t>44%</a:t>
                      </a:r>
                      <a:endParaRPr lang="it-IT" sz="1400" b="0" i="0" u="none" strike="noStrike">
                        <a:solidFill>
                          <a:srgbClr val="76923C"/>
                        </a:solidFill>
                        <a:effectLst/>
                        <a:latin typeface="Arial"/>
                      </a:endParaRPr>
                    </a:p>
                  </a:txBody>
                  <a:tcPr marL="9525" marR="9525" marT="9525" marB="0" anchor="ctr"/>
                </a:tc>
              </a:tr>
              <a:tr h="228600">
                <a:tc>
                  <a:txBody>
                    <a:bodyPr/>
                    <a:lstStyle/>
                    <a:p>
                      <a:pPr algn="just" rtl="0" fontAlgn="ctr"/>
                      <a:r>
                        <a:rPr lang="it-IT" sz="1400" u="none" strike="noStrike">
                          <a:effectLst/>
                        </a:rPr>
                        <a:t>Azienda Speciale</a:t>
                      </a:r>
                      <a:endParaRPr lang="it-IT" sz="1400" b="1" i="0" u="none" strike="noStrike">
                        <a:solidFill>
                          <a:srgbClr val="76923C"/>
                        </a:solidFill>
                        <a:effectLst/>
                        <a:latin typeface="Arial"/>
                      </a:endParaRPr>
                    </a:p>
                  </a:txBody>
                  <a:tcPr marL="9525" marR="9525" marT="9525" marB="0" anchor="ctr"/>
                </a:tc>
                <a:tc>
                  <a:txBody>
                    <a:bodyPr/>
                    <a:lstStyle/>
                    <a:p>
                      <a:pPr algn="ctr" rtl="0" fontAlgn="ctr"/>
                      <a:r>
                        <a:rPr lang="it-IT" sz="1400" u="none" strike="noStrike">
                          <a:effectLst/>
                        </a:rPr>
                        <a:t>26 </a:t>
                      </a:r>
                      <a:endParaRPr lang="it-IT" sz="1400" b="0" i="0" u="none" strike="noStrike">
                        <a:solidFill>
                          <a:srgbClr val="76923C"/>
                        </a:solidFill>
                        <a:effectLst/>
                        <a:latin typeface="Arial"/>
                      </a:endParaRPr>
                    </a:p>
                  </a:txBody>
                  <a:tcPr marL="9525" marR="9525" marT="9525" marB="0" anchor="ctr"/>
                </a:tc>
                <a:tc>
                  <a:txBody>
                    <a:bodyPr/>
                    <a:lstStyle/>
                    <a:p>
                      <a:pPr algn="ctr" rtl="0" fontAlgn="ctr"/>
                      <a:r>
                        <a:rPr lang="it-IT" sz="1400" u="none" strike="noStrike">
                          <a:effectLst/>
                        </a:rPr>
                        <a:t>34%</a:t>
                      </a:r>
                      <a:endParaRPr lang="it-IT" sz="1400" b="0" i="0" u="none" strike="noStrike">
                        <a:solidFill>
                          <a:srgbClr val="76923C"/>
                        </a:solidFill>
                        <a:effectLst/>
                        <a:latin typeface="Arial"/>
                      </a:endParaRPr>
                    </a:p>
                  </a:txBody>
                  <a:tcPr marL="9525" marR="9525" marT="9525" marB="0" anchor="ctr"/>
                </a:tc>
              </a:tr>
              <a:tr h="238125">
                <a:tc>
                  <a:txBody>
                    <a:bodyPr/>
                    <a:lstStyle/>
                    <a:p>
                      <a:pPr algn="just" rtl="0" fontAlgn="ctr"/>
                      <a:r>
                        <a:rPr lang="it-IT" sz="1400" u="none" strike="noStrike" dirty="0">
                          <a:effectLst/>
                        </a:rPr>
                        <a:t>Totale </a:t>
                      </a:r>
                      <a:endParaRPr lang="it-IT" sz="1400" b="0" i="0" u="none" strike="noStrike" dirty="0">
                        <a:solidFill>
                          <a:srgbClr val="76923C"/>
                        </a:solidFill>
                        <a:effectLst/>
                        <a:latin typeface="Arial"/>
                      </a:endParaRPr>
                    </a:p>
                  </a:txBody>
                  <a:tcPr marL="9525" marR="9525" marT="9525" marB="0" anchor="ctr"/>
                </a:tc>
                <a:tc>
                  <a:txBody>
                    <a:bodyPr/>
                    <a:lstStyle/>
                    <a:p>
                      <a:pPr algn="ctr" rtl="0" fontAlgn="ctr"/>
                      <a:r>
                        <a:rPr lang="it-IT" sz="1400" u="none" strike="noStrike">
                          <a:effectLst/>
                        </a:rPr>
                        <a:t>77 </a:t>
                      </a:r>
                      <a:endParaRPr lang="it-IT" sz="1400" b="1" i="0" u="none" strike="noStrike">
                        <a:solidFill>
                          <a:srgbClr val="76923C"/>
                        </a:solidFill>
                        <a:effectLst/>
                        <a:latin typeface="Arial"/>
                      </a:endParaRPr>
                    </a:p>
                  </a:txBody>
                  <a:tcPr marL="9525" marR="9525" marT="9525" marB="0" anchor="ctr"/>
                </a:tc>
                <a:tc>
                  <a:txBody>
                    <a:bodyPr/>
                    <a:lstStyle/>
                    <a:p>
                      <a:pPr algn="ctr" rtl="0" fontAlgn="ctr"/>
                      <a:r>
                        <a:rPr lang="it-IT" sz="1400" u="none" strike="noStrike" dirty="0">
                          <a:effectLst/>
                        </a:rPr>
                        <a:t>100%</a:t>
                      </a:r>
                      <a:endParaRPr lang="it-IT" sz="1400" b="1" i="0" u="none" strike="noStrike" dirty="0">
                        <a:solidFill>
                          <a:srgbClr val="76923C"/>
                        </a:solidFill>
                        <a:effectLst/>
                        <a:latin typeface="Arial"/>
                      </a:endParaRPr>
                    </a:p>
                  </a:txBody>
                  <a:tcPr marL="9525" marR="9525" marT="9525" marB="0" anchor="ctr"/>
                </a:tc>
              </a:tr>
            </a:tbl>
          </a:graphicData>
        </a:graphic>
      </p:graphicFrame>
      <p:sp>
        <p:nvSpPr>
          <p:cNvPr id="5" name="Segnaposto testo 1"/>
          <p:cNvSpPr txBox="1">
            <a:spLocks/>
          </p:cNvSpPr>
          <p:nvPr/>
        </p:nvSpPr>
        <p:spPr bwMode="auto">
          <a:xfrm>
            <a:off x="1481138" y="382588"/>
            <a:ext cx="6881812" cy="6540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lnSpc>
                <a:spcPct val="100000"/>
              </a:lnSpc>
              <a:spcBef>
                <a:spcPts val="200"/>
              </a:spcBef>
              <a:spcAft>
                <a:spcPct val="0"/>
              </a:spcAft>
              <a:defRPr sz="1800" b="1">
                <a:solidFill>
                  <a:schemeClr val="tx2"/>
                </a:solidFill>
                <a:latin typeface="Arial" pitchFamily="34" charset="0"/>
                <a:ea typeface="+mn-ea"/>
                <a:cs typeface="Arial" pitchFamily="34" charset="0"/>
              </a:defRPr>
            </a:lvl1pPr>
            <a:lvl2pPr marL="180975" indent="-179388" algn="l" rtl="0" eaLnBrk="0" fontAlgn="base" hangingPunct="0">
              <a:lnSpc>
                <a:spcPct val="100000"/>
              </a:lnSpc>
              <a:spcBef>
                <a:spcPts val="200"/>
              </a:spcBef>
              <a:spcAft>
                <a:spcPct val="0"/>
              </a:spcAft>
              <a:buClr>
                <a:schemeClr val="tx2"/>
              </a:buClr>
              <a:buSzPct val="85000"/>
              <a:buFont typeface="Wingdings" pitchFamily="2" charset="2"/>
              <a:buNone/>
              <a:defRPr sz="1800">
                <a:solidFill>
                  <a:schemeClr val="tx1"/>
                </a:solidFill>
                <a:latin typeface="Arial" pitchFamily="34" charset="0"/>
                <a:cs typeface="Arial" pitchFamily="34" charset="0"/>
              </a:defRPr>
            </a:lvl2pPr>
            <a:lvl3pPr marL="361950" indent="-179388" algn="l" rtl="0" eaLnBrk="0" fontAlgn="base" hangingPunct="0">
              <a:spcBef>
                <a:spcPct val="40000"/>
              </a:spcBef>
              <a:spcAft>
                <a:spcPct val="0"/>
              </a:spcAft>
              <a:buClr>
                <a:schemeClr val="tx2"/>
              </a:buClr>
              <a:buSzPct val="85000"/>
              <a:buFont typeface="Symbol" pitchFamily="18" charset="2"/>
              <a:buChar char="-"/>
              <a:defRPr sz="1000">
                <a:solidFill>
                  <a:schemeClr val="tx1"/>
                </a:solidFill>
                <a:latin typeface="+mn-lt"/>
              </a:defRPr>
            </a:lvl3pPr>
            <a:lvl4pPr marL="541338" indent="-177800" algn="l" rtl="0" eaLnBrk="0" fontAlgn="base" hangingPunct="0">
              <a:spcBef>
                <a:spcPct val="40000"/>
              </a:spcBef>
              <a:spcAft>
                <a:spcPct val="0"/>
              </a:spcAft>
              <a:buClr>
                <a:schemeClr val="tx2"/>
              </a:buClr>
              <a:buSzPct val="85000"/>
              <a:buFont typeface="Wingdings" pitchFamily="2" charset="2"/>
              <a:buChar char="l"/>
              <a:defRPr sz="1000">
                <a:solidFill>
                  <a:schemeClr val="tx1"/>
                </a:solidFill>
                <a:latin typeface="+mn-lt"/>
              </a:defRPr>
            </a:lvl4pPr>
            <a:lvl5pPr marL="723900" indent="-180975" algn="l" rtl="0" eaLnBrk="0" fontAlgn="base" hangingPunct="0">
              <a:spcBef>
                <a:spcPct val="40000"/>
              </a:spcBef>
              <a:spcAft>
                <a:spcPct val="0"/>
              </a:spcAft>
              <a:buClr>
                <a:schemeClr val="tx2"/>
              </a:buClr>
              <a:buSzPct val="85000"/>
              <a:buFont typeface="Symbol" pitchFamily="18" charset="2"/>
              <a:buNone/>
              <a:defRPr sz="1000">
                <a:solidFill>
                  <a:schemeClr val="tx1"/>
                </a:solidFill>
                <a:latin typeface="+mn-lt"/>
              </a:defRPr>
            </a:lvl5pPr>
            <a:lvl6pPr marL="11811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6pPr>
            <a:lvl7pPr marL="16383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7pPr>
            <a:lvl8pPr marL="20955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8pPr>
            <a:lvl9pPr marL="25527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9pPr>
          </a:lstStyle>
          <a:p>
            <a:pPr marL="0" indent="0">
              <a:defRPr/>
            </a:pPr>
            <a:r>
              <a:rPr lang="it-IT" altLang="it-IT" kern="0" smtClean="0"/>
              <a:t>OGGETTO DI STUDIO</a:t>
            </a:r>
          </a:p>
        </p:txBody>
      </p:sp>
      <p:sp>
        <p:nvSpPr>
          <p:cNvPr id="21533" name="CasellaDiTesto 5"/>
          <p:cNvSpPr txBox="1">
            <a:spLocks noChangeArrowheads="1"/>
          </p:cNvSpPr>
          <p:nvPr/>
        </p:nvSpPr>
        <p:spPr bwMode="auto">
          <a:xfrm>
            <a:off x="1519238" y="1490663"/>
            <a:ext cx="8016875" cy="698500"/>
          </a:xfrm>
          <a:prstGeom prst="rect">
            <a:avLst/>
          </a:prstGeom>
          <a:noFill/>
          <a:ln w="9525">
            <a:noFill/>
            <a:miter lim="800000"/>
            <a:headEnd/>
            <a:tailEnd/>
          </a:ln>
        </p:spPr>
        <p:txBody>
          <a:bodyPr>
            <a:spAutoFit/>
          </a:bodyPr>
          <a:lstStyle/>
          <a:p>
            <a:pPr algn="just">
              <a:lnSpc>
                <a:spcPct val="150000"/>
              </a:lnSpc>
            </a:pPr>
            <a:r>
              <a:rPr lang="it-IT" sz="1400">
                <a:latin typeface="Arial" pitchFamily="34" charset="0"/>
              </a:rPr>
              <a:t>Il campione in questa  analisi è stato suddiviso in 3 cluster in funzione della forma giuridica prescelta per la gestione delle farmacie.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a 2"/>
          <p:cNvGraphicFramePr>
            <a:graphicFrameLocks noGrp="1"/>
          </p:cNvGraphicFramePr>
          <p:nvPr/>
        </p:nvGraphicFramePr>
        <p:xfrm>
          <a:off x="2216150" y="2816225"/>
          <a:ext cx="6812988" cy="2630015"/>
        </p:xfrm>
        <a:graphic>
          <a:graphicData uri="http://schemas.openxmlformats.org/drawingml/2006/table">
            <a:tbl>
              <a:tblPr/>
              <a:tblGrid>
                <a:gridCol w="1702886"/>
                <a:gridCol w="1702886"/>
                <a:gridCol w="1703608"/>
                <a:gridCol w="1703608"/>
              </a:tblGrid>
              <a:tr h="526003">
                <a:tc>
                  <a:txBody>
                    <a:bodyPr/>
                    <a:lstStyle/>
                    <a:p>
                      <a:pPr algn="just">
                        <a:lnSpc>
                          <a:spcPct val="150000"/>
                        </a:lnSpc>
                        <a:spcAft>
                          <a:spcPts val="0"/>
                        </a:spcAft>
                      </a:pPr>
                      <a:r>
                        <a:rPr lang="it-IT" sz="1400" b="1" dirty="0">
                          <a:solidFill>
                            <a:srgbClr val="76923C"/>
                          </a:solidFill>
                          <a:latin typeface="Arial"/>
                          <a:ea typeface="Calibri"/>
                          <a:cs typeface="Times New Roman"/>
                        </a:rPr>
                        <a:t>Forma giuridica</a:t>
                      </a:r>
                      <a:endParaRPr lang="it-IT" sz="1400" dirty="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150000"/>
                        </a:lnSpc>
                        <a:spcAft>
                          <a:spcPts val="0"/>
                        </a:spcAft>
                      </a:pPr>
                      <a:r>
                        <a:rPr lang="it-IT" sz="1400" b="1">
                          <a:solidFill>
                            <a:srgbClr val="76923C"/>
                          </a:solidFill>
                          <a:latin typeface="Arial"/>
                          <a:ea typeface="Calibri"/>
                          <a:cs typeface="Times New Roman"/>
                        </a:rPr>
                        <a:t>Roe</a:t>
                      </a:r>
                      <a:endParaRPr lang="it-IT" sz="140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150000"/>
                        </a:lnSpc>
                        <a:spcAft>
                          <a:spcPts val="0"/>
                        </a:spcAft>
                      </a:pPr>
                      <a:r>
                        <a:rPr lang="it-IT" sz="1400" b="1">
                          <a:solidFill>
                            <a:srgbClr val="76923C"/>
                          </a:solidFill>
                          <a:latin typeface="Arial"/>
                          <a:ea typeface="Calibri"/>
                          <a:cs typeface="Times New Roman"/>
                        </a:rPr>
                        <a:t>Roi</a:t>
                      </a:r>
                      <a:endParaRPr lang="it-IT" sz="140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150000"/>
                        </a:lnSpc>
                        <a:spcAft>
                          <a:spcPts val="0"/>
                        </a:spcAft>
                      </a:pPr>
                      <a:r>
                        <a:rPr lang="it-IT" sz="1400" b="1">
                          <a:solidFill>
                            <a:srgbClr val="76923C"/>
                          </a:solidFill>
                          <a:latin typeface="Arial"/>
                          <a:ea typeface="Calibri"/>
                          <a:cs typeface="Times New Roman"/>
                        </a:rPr>
                        <a:t>Ebitda margin</a:t>
                      </a:r>
                      <a:endParaRPr lang="it-IT" sz="140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526003">
                <a:tc>
                  <a:txBody>
                    <a:bodyPr/>
                    <a:lstStyle/>
                    <a:p>
                      <a:pPr algn="just">
                        <a:lnSpc>
                          <a:spcPct val="150000"/>
                        </a:lnSpc>
                        <a:spcAft>
                          <a:spcPts val="0"/>
                        </a:spcAft>
                      </a:pPr>
                      <a:r>
                        <a:rPr lang="it-IT" sz="1400" b="1">
                          <a:solidFill>
                            <a:srgbClr val="76923C"/>
                          </a:solidFill>
                          <a:latin typeface="Arial"/>
                          <a:ea typeface="Calibri"/>
                          <a:cs typeface="Times New Roman"/>
                        </a:rPr>
                        <a:t>S.r.l.</a:t>
                      </a:r>
                      <a:endParaRPr lang="it-IT" sz="140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115000"/>
                        </a:lnSpc>
                        <a:spcAft>
                          <a:spcPts val="0"/>
                        </a:spcAft>
                      </a:pPr>
                      <a:r>
                        <a:rPr lang="it-IT" sz="1400">
                          <a:solidFill>
                            <a:srgbClr val="000000"/>
                          </a:solidFill>
                          <a:latin typeface="Arial"/>
                          <a:ea typeface="Calibri"/>
                          <a:cs typeface="Times New Roman"/>
                        </a:rPr>
                        <a:t>10%</a:t>
                      </a:r>
                      <a:endParaRPr lang="it-IT" sz="140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115000"/>
                        </a:lnSpc>
                        <a:spcAft>
                          <a:spcPts val="0"/>
                        </a:spcAft>
                      </a:pPr>
                      <a:r>
                        <a:rPr lang="it-IT" sz="1400">
                          <a:solidFill>
                            <a:srgbClr val="000000"/>
                          </a:solidFill>
                          <a:latin typeface="Arial"/>
                          <a:ea typeface="Calibri"/>
                          <a:cs typeface="Times New Roman"/>
                        </a:rPr>
                        <a:t>2%</a:t>
                      </a:r>
                      <a:endParaRPr lang="it-IT" sz="140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115000"/>
                        </a:lnSpc>
                        <a:spcAft>
                          <a:spcPts val="0"/>
                        </a:spcAft>
                      </a:pPr>
                      <a:r>
                        <a:rPr lang="it-IT" sz="1400">
                          <a:solidFill>
                            <a:srgbClr val="000000"/>
                          </a:solidFill>
                          <a:latin typeface="Arial"/>
                          <a:ea typeface="Calibri"/>
                          <a:cs typeface="Times New Roman"/>
                        </a:rPr>
                        <a:t>3%</a:t>
                      </a:r>
                      <a:endParaRPr lang="it-IT" sz="140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r>
              <a:tr h="526003">
                <a:tc>
                  <a:txBody>
                    <a:bodyPr/>
                    <a:lstStyle/>
                    <a:p>
                      <a:pPr algn="just">
                        <a:lnSpc>
                          <a:spcPct val="150000"/>
                        </a:lnSpc>
                        <a:spcAft>
                          <a:spcPts val="0"/>
                        </a:spcAft>
                      </a:pPr>
                      <a:r>
                        <a:rPr lang="it-IT" sz="1400" b="1">
                          <a:solidFill>
                            <a:srgbClr val="76923C"/>
                          </a:solidFill>
                          <a:latin typeface="Arial"/>
                          <a:ea typeface="Calibri"/>
                          <a:cs typeface="Times New Roman"/>
                        </a:rPr>
                        <a:t>S.p.A.</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it-IT" sz="1400">
                          <a:solidFill>
                            <a:srgbClr val="000000"/>
                          </a:solidFill>
                          <a:latin typeface="Arial"/>
                          <a:ea typeface="Calibri"/>
                          <a:cs typeface="Times New Roman"/>
                        </a:rPr>
                        <a:t>8%</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it-IT" sz="1400">
                          <a:solidFill>
                            <a:srgbClr val="000000"/>
                          </a:solidFill>
                          <a:latin typeface="Arial"/>
                          <a:ea typeface="Calibri"/>
                          <a:cs typeface="Times New Roman"/>
                        </a:rPr>
                        <a:t>3%</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it-IT" sz="1400">
                          <a:solidFill>
                            <a:srgbClr val="000000"/>
                          </a:solidFill>
                          <a:latin typeface="Arial"/>
                          <a:ea typeface="Calibri"/>
                          <a:cs typeface="Times New Roman"/>
                        </a:rPr>
                        <a:t>4%</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tcPr>
                </a:tc>
              </a:tr>
              <a:tr h="526003">
                <a:tc>
                  <a:txBody>
                    <a:bodyPr/>
                    <a:lstStyle/>
                    <a:p>
                      <a:pPr algn="just">
                        <a:lnSpc>
                          <a:spcPct val="150000"/>
                        </a:lnSpc>
                        <a:spcAft>
                          <a:spcPts val="0"/>
                        </a:spcAft>
                      </a:pPr>
                      <a:r>
                        <a:rPr lang="it-IT" sz="1400" b="1" dirty="0">
                          <a:solidFill>
                            <a:srgbClr val="76923C"/>
                          </a:solidFill>
                          <a:latin typeface="Arial"/>
                          <a:ea typeface="Calibri"/>
                          <a:cs typeface="Times New Roman"/>
                        </a:rPr>
                        <a:t>Azienda </a:t>
                      </a:r>
                      <a:r>
                        <a:rPr lang="it-IT" sz="1400" b="1" dirty="0" err="1" smtClean="0">
                          <a:solidFill>
                            <a:srgbClr val="76923C"/>
                          </a:solidFill>
                          <a:latin typeface="Arial"/>
                          <a:ea typeface="Calibri"/>
                          <a:cs typeface="Times New Roman"/>
                        </a:rPr>
                        <a:t>Speciale*</a:t>
                      </a:r>
                      <a:endParaRPr lang="it-IT" sz="1400" dirty="0">
                        <a:solidFill>
                          <a:srgbClr val="76923C"/>
                        </a:solidFill>
                        <a:latin typeface="Calibri"/>
                        <a:ea typeface="Calibri"/>
                        <a:cs typeface="Times New Roman"/>
                      </a:endParaRPr>
                    </a:p>
                  </a:txBody>
                  <a:tcPr marL="68580" marR="68580" marT="0" marB="0">
                    <a:lnL>
                      <a:noFill/>
                    </a:lnL>
                    <a:lnR>
                      <a:noFill/>
                    </a:lnR>
                    <a:lnT>
                      <a:noFill/>
                    </a:lnT>
                    <a:lnB>
                      <a:noFill/>
                    </a:lnB>
                    <a:solidFill>
                      <a:srgbClr val="E6EED5"/>
                    </a:solidFill>
                  </a:tcPr>
                </a:tc>
                <a:tc>
                  <a:txBody>
                    <a:bodyPr/>
                    <a:lstStyle/>
                    <a:p>
                      <a:pPr algn="ctr">
                        <a:lnSpc>
                          <a:spcPct val="115000"/>
                        </a:lnSpc>
                        <a:spcAft>
                          <a:spcPts val="0"/>
                        </a:spcAft>
                      </a:pPr>
                      <a:r>
                        <a:rPr lang="it-IT" sz="1400">
                          <a:solidFill>
                            <a:srgbClr val="000000"/>
                          </a:solidFill>
                          <a:latin typeface="Arial"/>
                          <a:ea typeface="Calibri"/>
                          <a:cs typeface="Times New Roman"/>
                        </a:rPr>
                        <a:t>38%</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solidFill>
                      <a:srgbClr val="E6EED5"/>
                    </a:solidFill>
                  </a:tcPr>
                </a:tc>
                <a:tc>
                  <a:txBody>
                    <a:bodyPr/>
                    <a:lstStyle/>
                    <a:p>
                      <a:pPr algn="ctr">
                        <a:lnSpc>
                          <a:spcPct val="115000"/>
                        </a:lnSpc>
                        <a:spcAft>
                          <a:spcPts val="0"/>
                        </a:spcAft>
                      </a:pPr>
                      <a:r>
                        <a:rPr lang="it-IT" sz="1400">
                          <a:solidFill>
                            <a:srgbClr val="000000"/>
                          </a:solidFill>
                          <a:latin typeface="Arial"/>
                          <a:ea typeface="Calibri"/>
                          <a:cs typeface="Times New Roman"/>
                        </a:rPr>
                        <a:t>5%</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solidFill>
                      <a:srgbClr val="E6EED5"/>
                    </a:solidFill>
                  </a:tcPr>
                </a:tc>
                <a:tc>
                  <a:txBody>
                    <a:bodyPr/>
                    <a:lstStyle/>
                    <a:p>
                      <a:pPr algn="ctr">
                        <a:lnSpc>
                          <a:spcPct val="115000"/>
                        </a:lnSpc>
                        <a:spcAft>
                          <a:spcPts val="0"/>
                        </a:spcAft>
                      </a:pPr>
                      <a:r>
                        <a:rPr lang="it-IT" sz="1400">
                          <a:solidFill>
                            <a:srgbClr val="000000"/>
                          </a:solidFill>
                          <a:latin typeface="Arial"/>
                          <a:ea typeface="Calibri"/>
                          <a:cs typeface="Times New Roman"/>
                        </a:rPr>
                        <a:t>4%</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solidFill>
                      <a:srgbClr val="E6EED5"/>
                    </a:solidFill>
                  </a:tcPr>
                </a:tc>
              </a:tr>
              <a:tr h="526003">
                <a:tc>
                  <a:txBody>
                    <a:bodyPr/>
                    <a:lstStyle/>
                    <a:p>
                      <a:pPr algn="just">
                        <a:lnSpc>
                          <a:spcPct val="150000"/>
                        </a:lnSpc>
                        <a:spcAft>
                          <a:spcPts val="0"/>
                        </a:spcAft>
                      </a:pPr>
                      <a:r>
                        <a:rPr lang="it-IT" sz="1400">
                          <a:solidFill>
                            <a:srgbClr val="76923C"/>
                          </a:solidFill>
                          <a:latin typeface="Arial"/>
                          <a:ea typeface="Calibri"/>
                          <a:cs typeface="Times New Roman"/>
                        </a:rPr>
                        <a:t>Media nazionale</a:t>
                      </a:r>
                      <a:endParaRPr lang="it-IT" sz="1400">
                        <a:solidFill>
                          <a:srgbClr val="76923C"/>
                        </a:solidFill>
                        <a:latin typeface="Calibri"/>
                        <a:ea typeface="Calibri"/>
                        <a:cs typeface="Times New Roman"/>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lnSpc>
                          <a:spcPct val="115000"/>
                        </a:lnSpc>
                        <a:spcAft>
                          <a:spcPts val="0"/>
                        </a:spcAft>
                      </a:pPr>
                      <a:r>
                        <a:rPr lang="it-IT" sz="1400" b="1">
                          <a:solidFill>
                            <a:srgbClr val="000000"/>
                          </a:solidFill>
                          <a:latin typeface="Arial"/>
                          <a:ea typeface="Calibri"/>
                          <a:cs typeface="Times New Roman"/>
                        </a:rPr>
                        <a:t>19%</a:t>
                      </a:r>
                      <a:endParaRPr lang="it-IT" sz="1400">
                        <a:solidFill>
                          <a:srgbClr val="76923C"/>
                        </a:solidFill>
                        <a:latin typeface="Calibri"/>
                        <a:ea typeface="Calibri"/>
                        <a:cs typeface="Times New Roman"/>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lnSpc>
                          <a:spcPct val="115000"/>
                        </a:lnSpc>
                        <a:spcAft>
                          <a:spcPts val="0"/>
                        </a:spcAft>
                      </a:pPr>
                      <a:r>
                        <a:rPr lang="it-IT" sz="1400" b="1">
                          <a:solidFill>
                            <a:srgbClr val="000000"/>
                          </a:solidFill>
                          <a:latin typeface="Arial"/>
                          <a:ea typeface="Calibri"/>
                          <a:cs typeface="Times New Roman"/>
                        </a:rPr>
                        <a:t>4%</a:t>
                      </a:r>
                      <a:endParaRPr lang="it-IT" sz="1400">
                        <a:solidFill>
                          <a:srgbClr val="76923C"/>
                        </a:solidFill>
                        <a:latin typeface="Calibri"/>
                        <a:ea typeface="Calibri"/>
                        <a:cs typeface="Times New Roman"/>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lnSpc>
                          <a:spcPct val="115000"/>
                        </a:lnSpc>
                        <a:spcAft>
                          <a:spcPts val="0"/>
                        </a:spcAft>
                      </a:pPr>
                      <a:r>
                        <a:rPr lang="it-IT" sz="1400" b="1" dirty="0">
                          <a:solidFill>
                            <a:srgbClr val="000000"/>
                          </a:solidFill>
                          <a:latin typeface="Arial"/>
                          <a:ea typeface="Calibri"/>
                          <a:cs typeface="Times New Roman"/>
                        </a:rPr>
                        <a:t>4%</a:t>
                      </a:r>
                      <a:endParaRPr lang="it-IT" sz="1400" dirty="0">
                        <a:solidFill>
                          <a:srgbClr val="76923C"/>
                        </a:solidFill>
                        <a:latin typeface="Calibri"/>
                        <a:ea typeface="Calibri"/>
                        <a:cs typeface="Times New Roman"/>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tcPr>
                </a:tc>
              </a:tr>
            </a:tbl>
          </a:graphicData>
        </a:graphic>
      </p:graphicFrame>
      <p:sp>
        <p:nvSpPr>
          <p:cNvPr id="4" name="Segnaposto testo 1"/>
          <p:cNvSpPr txBox="1">
            <a:spLocks/>
          </p:cNvSpPr>
          <p:nvPr/>
        </p:nvSpPr>
        <p:spPr>
          <a:xfrm>
            <a:off x="1508125" y="369888"/>
            <a:ext cx="6881813" cy="654050"/>
          </a:xfrm>
          <a:prstGeom prst="rect">
            <a:avLst/>
          </a:prstGeom>
        </p:spPr>
        <p:txBody>
          <a:bodyPr/>
          <a:lstStyle>
            <a:lvl1pPr marL="342900" indent="-342900" algn="l" rtl="0" eaLnBrk="0" fontAlgn="base" hangingPunct="0">
              <a:lnSpc>
                <a:spcPct val="100000"/>
              </a:lnSpc>
              <a:spcBef>
                <a:spcPts val="200"/>
              </a:spcBef>
              <a:spcAft>
                <a:spcPct val="0"/>
              </a:spcAft>
              <a:defRPr sz="1800" b="1">
                <a:solidFill>
                  <a:schemeClr val="tx2"/>
                </a:solidFill>
                <a:latin typeface="Arial" pitchFamily="34" charset="0"/>
                <a:ea typeface="+mn-ea"/>
                <a:cs typeface="Arial" pitchFamily="34" charset="0"/>
              </a:defRPr>
            </a:lvl1pPr>
            <a:lvl2pPr marL="180975" indent="-179388" algn="l" rtl="0" eaLnBrk="0" fontAlgn="base" hangingPunct="0">
              <a:lnSpc>
                <a:spcPct val="100000"/>
              </a:lnSpc>
              <a:spcBef>
                <a:spcPts val="200"/>
              </a:spcBef>
              <a:spcAft>
                <a:spcPct val="0"/>
              </a:spcAft>
              <a:buClr>
                <a:schemeClr val="tx2"/>
              </a:buClr>
              <a:buSzPct val="85000"/>
              <a:buFont typeface="Wingdings" pitchFamily="2" charset="2"/>
              <a:buNone/>
              <a:defRPr sz="1800">
                <a:solidFill>
                  <a:schemeClr val="tx1"/>
                </a:solidFill>
                <a:latin typeface="Arial" pitchFamily="34" charset="0"/>
                <a:cs typeface="Arial" pitchFamily="34" charset="0"/>
              </a:defRPr>
            </a:lvl2pPr>
            <a:lvl3pPr marL="361950" indent="-179388" algn="l" rtl="0" eaLnBrk="0" fontAlgn="base" hangingPunct="0">
              <a:spcBef>
                <a:spcPct val="40000"/>
              </a:spcBef>
              <a:spcAft>
                <a:spcPct val="0"/>
              </a:spcAft>
              <a:buClr>
                <a:schemeClr val="tx2"/>
              </a:buClr>
              <a:buSzPct val="85000"/>
              <a:buFont typeface="Symbol" pitchFamily="18" charset="2"/>
              <a:buChar char="-"/>
              <a:defRPr sz="1000">
                <a:solidFill>
                  <a:schemeClr val="tx1"/>
                </a:solidFill>
                <a:latin typeface="+mn-lt"/>
              </a:defRPr>
            </a:lvl3pPr>
            <a:lvl4pPr marL="541338" indent="-177800" algn="l" rtl="0" eaLnBrk="0" fontAlgn="base" hangingPunct="0">
              <a:spcBef>
                <a:spcPct val="40000"/>
              </a:spcBef>
              <a:spcAft>
                <a:spcPct val="0"/>
              </a:spcAft>
              <a:buClr>
                <a:schemeClr val="tx2"/>
              </a:buClr>
              <a:buSzPct val="85000"/>
              <a:buFont typeface="Wingdings" pitchFamily="2" charset="2"/>
              <a:buChar char="l"/>
              <a:defRPr sz="1000">
                <a:solidFill>
                  <a:schemeClr val="tx1"/>
                </a:solidFill>
                <a:latin typeface="+mn-lt"/>
              </a:defRPr>
            </a:lvl4pPr>
            <a:lvl5pPr marL="723900" indent="-180975" algn="l" rtl="0" eaLnBrk="0" fontAlgn="base" hangingPunct="0">
              <a:spcBef>
                <a:spcPct val="40000"/>
              </a:spcBef>
              <a:spcAft>
                <a:spcPct val="0"/>
              </a:spcAft>
              <a:buClr>
                <a:schemeClr val="tx2"/>
              </a:buClr>
              <a:buSzPct val="85000"/>
              <a:buFont typeface="Symbol" pitchFamily="18" charset="2"/>
              <a:buNone/>
              <a:defRPr sz="1000">
                <a:solidFill>
                  <a:schemeClr val="tx1"/>
                </a:solidFill>
                <a:latin typeface="+mn-lt"/>
              </a:defRPr>
            </a:lvl5pPr>
            <a:lvl6pPr marL="11811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6pPr>
            <a:lvl7pPr marL="16383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7pPr>
            <a:lvl8pPr marL="20955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8pPr>
            <a:lvl9pPr marL="25527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9pPr>
          </a:lstStyle>
          <a:p>
            <a:pPr>
              <a:defRPr/>
            </a:pPr>
            <a:r>
              <a:rPr lang="it-IT" kern="0" dirty="0" smtClean="0"/>
              <a:t>ANALISI REDDITUALE</a:t>
            </a:r>
            <a:endParaRPr lang="it-IT" kern="0" dirty="0"/>
          </a:p>
        </p:txBody>
      </p:sp>
      <p:sp>
        <p:nvSpPr>
          <p:cNvPr id="22555" name="CasellaDiTesto 4"/>
          <p:cNvSpPr txBox="1">
            <a:spLocks noChangeArrowheads="1"/>
          </p:cNvSpPr>
          <p:nvPr/>
        </p:nvSpPr>
        <p:spPr bwMode="auto">
          <a:xfrm>
            <a:off x="1589088" y="1336675"/>
            <a:ext cx="7540625" cy="954088"/>
          </a:xfrm>
          <a:prstGeom prst="rect">
            <a:avLst/>
          </a:prstGeom>
          <a:noFill/>
          <a:ln w="9525">
            <a:noFill/>
            <a:miter lim="800000"/>
            <a:headEnd/>
            <a:tailEnd/>
          </a:ln>
        </p:spPr>
        <p:txBody>
          <a:bodyPr>
            <a:spAutoFit/>
          </a:bodyPr>
          <a:lstStyle/>
          <a:p>
            <a:pPr algn="just"/>
            <a:r>
              <a:rPr lang="it-IT" sz="1400" dirty="0">
                <a:latin typeface="Arial" pitchFamily="34" charset="0"/>
              </a:rPr>
              <a:t>Gli indici </a:t>
            </a:r>
            <a:r>
              <a:rPr lang="it-IT" sz="1400" dirty="0" err="1">
                <a:latin typeface="Arial" pitchFamily="34" charset="0"/>
              </a:rPr>
              <a:t>Ebitda</a:t>
            </a:r>
            <a:r>
              <a:rPr lang="it-IT" sz="1400" dirty="0">
                <a:latin typeface="Arial" pitchFamily="34" charset="0"/>
              </a:rPr>
              <a:t> </a:t>
            </a:r>
            <a:r>
              <a:rPr lang="it-IT" sz="1400" dirty="0" err="1">
                <a:latin typeface="Arial" pitchFamily="34" charset="0"/>
              </a:rPr>
              <a:t>margin</a:t>
            </a:r>
            <a:r>
              <a:rPr lang="it-IT" sz="1400" dirty="0">
                <a:latin typeface="Arial" pitchFamily="34" charset="0"/>
              </a:rPr>
              <a:t> e </a:t>
            </a:r>
            <a:r>
              <a:rPr lang="it-IT" sz="1400" dirty="0" err="1">
                <a:latin typeface="Arial" pitchFamily="34" charset="0"/>
              </a:rPr>
              <a:t>Roi</a:t>
            </a:r>
            <a:r>
              <a:rPr lang="it-IT" sz="1400" dirty="0">
                <a:latin typeface="Arial" pitchFamily="34" charset="0"/>
              </a:rPr>
              <a:t> assumono all’incirca lo stesso valore per ogni cluster considerato. </a:t>
            </a:r>
          </a:p>
          <a:p>
            <a:pPr algn="just"/>
            <a:r>
              <a:rPr lang="it-IT" sz="1400" dirty="0">
                <a:latin typeface="Arial" pitchFamily="34" charset="0"/>
              </a:rPr>
              <a:t>Il valore del </a:t>
            </a:r>
            <a:r>
              <a:rPr lang="it-IT" sz="1400" dirty="0" err="1">
                <a:latin typeface="Arial" pitchFamily="34" charset="0"/>
              </a:rPr>
              <a:t>Roe</a:t>
            </a:r>
            <a:r>
              <a:rPr lang="it-IT" sz="1400" dirty="0">
                <a:latin typeface="Arial" pitchFamily="34" charset="0"/>
              </a:rPr>
              <a:t> dipende principalmente </a:t>
            </a:r>
            <a:r>
              <a:rPr lang="it-IT" sz="1400" dirty="0" smtClean="0">
                <a:latin typeface="Arial" pitchFamily="34" charset="0"/>
              </a:rPr>
              <a:t>dall’entità dei </a:t>
            </a:r>
            <a:r>
              <a:rPr lang="it-IT" sz="1400" dirty="0">
                <a:latin typeface="Arial" pitchFamily="34" charset="0"/>
              </a:rPr>
              <a:t>mezzi propri. </a:t>
            </a:r>
            <a:r>
              <a:rPr lang="it-IT" sz="1400" dirty="0" smtClean="0">
                <a:latin typeface="Arial" pitchFamily="34" charset="0"/>
              </a:rPr>
              <a:t>Dunque, nelle </a:t>
            </a:r>
            <a:r>
              <a:rPr lang="it-IT" sz="1400" dirty="0">
                <a:latin typeface="Arial" pitchFamily="34" charset="0"/>
              </a:rPr>
              <a:t>aziende sottocapitalizzate </a:t>
            </a:r>
            <a:r>
              <a:rPr lang="it-IT" sz="1400" dirty="0" smtClean="0">
                <a:latin typeface="Arial" pitchFamily="34" charset="0"/>
              </a:rPr>
              <a:t>il </a:t>
            </a:r>
            <a:r>
              <a:rPr lang="it-IT" sz="1400" dirty="0" err="1" smtClean="0">
                <a:latin typeface="Arial" pitchFamily="34" charset="0"/>
              </a:rPr>
              <a:t>Roe</a:t>
            </a:r>
            <a:r>
              <a:rPr lang="it-IT" sz="1400" dirty="0" smtClean="0">
                <a:latin typeface="Arial" pitchFamily="34" charset="0"/>
              </a:rPr>
              <a:t> risulta </a:t>
            </a:r>
            <a:r>
              <a:rPr lang="it-IT" sz="1400" dirty="0">
                <a:latin typeface="Arial" pitchFamily="34" charset="0"/>
              </a:rPr>
              <a:t>molto più alto. </a:t>
            </a:r>
          </a:p>
        </p:txBody>
      </p:sp>
      <p:sp>
        <p:nvSpPr>
          <p:cNvPr id="5" name="CasellaDiTesto 4"/>
          <p:cNvSpPr txBox="1"/>
          <p:nvPr/>
        </p:nvSpPr>
        <p:spPr>
          <a:xfrm>
            <a:off x="2225962" y="5689600"/>
            <a:ext cx="6862619" cy="553998"/>
          </a:xfrm>
          <a:prstGeom prst="rect">
            <a:avLst/>
          </a:prstGeom>
          <a:noFill/>
        </p:spPr>
        <p:txBody>
          <a:bodyPr wrap="square" rtlCol="0">
            <a:spAutoFit/>
          </a:bodyPr>
          <a:lstStyle/>
          <a:p>
            <a:r>
              <a:rPr lang="it-IT" dirty="0" err="1" smtClean="0"/>
              <a:t>*Le</a:t>
            </a:r>
            <a:r>
              <a:rPr lang="it-IT" dirty="0" smtClean="0"/>
              <a:t> Aziende Speciali in quanto strumentali dell’ente locale, risentono particolarmente della capacità dell’ente di costituire una congrua dotazione di capitale.  In tale contesto aziendale, quindi, il </a:t>
            </a:r>
            <a:r>
              <a:rPr lang="it-IT" dirty="0" err="1" smtClean="0"/>
              <a:t>Roe</a:t>
            </a:r>
            <a:r>
              <a:rPr lang="it-IT" dirty="0" smtClean="0"/>
              <a:t> costituisce un indicatore particolarmente debole della capacità dell’azienda di produrre risultati positivi.   </a:t>
            </a:r>
            <a:endParaRPr lang="it-I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1"/>
          <p:cNvSpPr txBox="1">
            <a:spLocks/>
          </p:cNvSpPr>
          <p:nvPr/>
        </p:nvSpPr>
        <p:spPr>
          <a:xfrm>
            <a:off x="1508125" y="382588"/>
            <a:ext cx="6881813" cy="654050"/>
          </a:xfrm>
          <a:prstGeom prst="rect">
            <a:avLst/>
          </a:prstGeom>
        </p:spPr>
        <p:txBody>
          <a:bodyPr/>
          <a:lstStyle>
            <a:lvl1pPr marL="342900" indent="-342900" algn="l" rtl="0" eaLnBrk="0" fontAlgn="base" hangingPunct="0">
              <a:lnSpc>
                <a:spcPct val="100000"/>
              </a:lnSpc>
              <a:spcBef>
                <a:spcPts val="200"/>
              </a:spcBef>
              <a:spcAft>
                <a:spcPct val="0"/>
              </a:spcAft>
              <a:defRPr sz="1800" b="1">
                <a:solidFill>
                  <a:schemeClr val="tx2"/>
                </a:solidFill>
                <a:latin typeface="Arial" pitchFamily="34" charset="0"/>
                <a:ea typeface="+mn-ea"/>
                <a:cs typeface="Arial" pitchFamily="34" charset="0"/>
              </a:defRPr>
            </a:lvl1pPr>
            <a:lvl2pPr marL="180975" indent="-179388" algn="l" rtl="0" eaLnBrk="0" fontAlgn="base" hangingPunct="0">
              <a:lnSpc>
                <a:spcPct val="100000"/>
              </a:lnSpc>
              <a:spcBef>
                <a:spcPts val="200"/>
              </a:spcBef>
              <a:spcAft>
                <a:spcPct val="0"/>
              </a:spcAft>
              <a:buClr>
                <a:schemeClr val="tx2"/>
              </a:buClr>
              <a:buSzPct val="85000"/>
              <a:buFont typeface="Wingdings" pitchFamily="2" charset="2"/>
              <a:buNone/>
              <a:defRPr sz="1800">
                <a:solidFill>
                  <a:schemeClr val="tx1"/>
                </a:solidFill>
                <a:latin typeface="Arial" pitchFamily="34" charset="0"/>
                <a:cs typeface="Arial" pitchFamily="34" charset="0"/>
              </a:defRPr>
            </a:lvl2pPr>
            <a:lvl3pPr marL="361950" indent="-179388" algn="l" rtl="0" eaLnBrk="0" fontAlgn="base" hangingPunct="0">
              <a:spcBef>
                <a:spcPct val="40000"/>
              </a:spcBef>
              <a:spcAft>
                <a:spcPct val="0"/>
              </a:spcAft>
              <a:buClr>
                <a:schemeClr val="tx2"/>
              </a:buClr>
              <a:buSzPct val="85000"/>
              <a:buFont typeface="Symbol" pitchFamily="18" charset="2"/>
              <a:buChar char="-"/>
              <a:defRPr sz="1000">
                <a:solidFill>
                  <a:schemeClr val="tx1"/>
                </a:solidFill>
                <a:latin typeface="+mn-lt"/>
              </a:defRPr>
            </a:lvl3pPr>
            <a:lvl4pPr marL="541338" indent="-177800" algn="l" rtl="0" eaLnBrk="0" fontAlgn="base" hangingPunct="0">
              <a:spcBef>
                <a:spcPct val="40000"/>
              </a:spcBef>
              <a:spcAft>
                <a:spcPct val="0"/>
              </a:spcAft>
              <a:buClr>
                <a:schemeClr val="tx2"/>
              </a:buClr>
              <a:buSzPct val="85000"/>
              <a:buFont typeface="Wingdings" pitchFamily="2" charset="2"/>
              <a:buChar char="l"/>
              <a:defRPr sz="1000">
                <a:solidFill>
                  <a:schemeClr val="tx1"/>
                </a:solidFill>
                <a:latin typeface="+mn-lt"/>
              </a:defRPr>
            </a:lvl4pPr>
            <a:lvl5pPr marL="723900" indent="-180975" algn="l" rtl="0" eaLnBrk="0" fontAlgn="base" hangingPunct="0">
              <a:spcBef>
                <a:spcPct val="40000"/>
              </a:spcBef>
              <a:spcAft>
                <a:spcPct val="0"/>
              </a:spcAft>
              <a:buClr>
                <a:schemeClr val="tx2"/>
              </a:buClr>
              <a:buSzPct val="85000"/>
              <a:buFont typeface="Symbol" pitchFamily="18" charset="2"/>
              <a:buNone/>
              <a:defRPr sz="1000">
                <a:solidFill>
                  <a:schemeClr val="tx1"/>
                </a:solidFill>
                <a:latin typeface="+mn-lt"/>
              </a:defRPr>
            </a:lvl5pPr>
            <a:lvl6pPr marL="11811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6pPr>
            <a:lvl7pPr marL="16383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7pPr>
            <a:lvl8pPr marL="20955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8pPr>
            <a:lvl9pPr marL="25527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9pPr>
          </a:lstStyle>
          <a:p>
            <a:pPr>
              <a:defRPr/>
            </a:pPr>
            <a:r>
              <a:rPr lang="it-IT" kern="0" smtClean="0"/>
              <a:t>ANALISI DELLA LIQUIDITA’</a:t>
            </a:r>
            <a:endParaRPr lang="it-IT" kern="0" dirty="0"/>
          </a:p>
        </p:txBody>
      </p:sp>
      <p:sp>
        <p:nvSpPr>
          <p:cNvPr id="23555" name="CasellaDiTesto 3"/>
          <p:cNvSpPr txBox="1">
            <a:spLocks noChangeArrowheads="1"/>
          </p:cNvSpPr>
          <p:nvPr/>
        </p:nvSpPr>
        <p:spPr bwMode="auto">
          <a:xfrm>
            <a:off x="1631950" y="1195388"/>
            <a:ext cx="7610475" cy="954087"/>
          </a:xfrm>
          <a:prstGeom prst="rect">
            <a:avLst/>
          </a:prstGeom>
          <a:noFill/>
          <a:ln w="9525">
            <a:noFill/>
            <a:miter lim="800000"/>
            <a:headEnd/>
            <a:tailEnd/>
          </a:ln>
        </p:spPr>
        <p:txBody>
          <a:bodyPr>
            <a:spAutoFit/>
          </a:bodyPr>
          <a:lstStyle/>
          <a:p>
            <a:pPr algn="just"/>
            <a:r>
              <a:rPr lang="it-IT" sz="1400" dirty="0">
                <a:latin typeface="Arial" pitchFamily="34" charset="0"/>
              </a:rPr>
              <a:t>Il Ciclo del circolante ha un valore negativo (ad eccezione </a:t>
            </a:r>
            <a:r>
              <a:rPr lang="it-IT" sz="1400" dirty="0" smtClean="0">
                <a:latin typeface="Arial" pitchFamily="34" charset="0"/>
              </a:rPr>
              <a:t>delle Aziende Speciali</a:t>
            </a:r>
            <a:r>
              <a:rPr lang="it-IT" sz="1400" dirty="0">
                <a:latin typeface="Arial" pitchFamily="34" charset="0"/>
              </a:rPr>
              <a:t>).</a:t>
            </a:r>
          </a:p>
          <a:p>
            <a:pPr algn="just"/>
            <a:r>
              <a:rPr lang="it-IT" sz="1400" dirty="0" smtClean="0">
                <a:latin typeface="Arial" pitchFamily="34" charset="0"/>
              </a:rPr>
              <a:t>Dall’analisi della </a:t>
            </a:r>
            <a:r>
              <a:rPr lang="it-IT" sz="1400" dirty="0">
                <a:latin typeface="Arial" pitchFamily="34" charset="0"/>
              </a:rPr>
              <a:t>liquidità </a:t>
            </a:r>
            <a:r>
              <a:rPr lang="it-IT" sz="1400" dirty="0" smtClean="0">
                <a:latin typeface="Arial" pitchFamily="34" charset="0"/>
              </a:rPr>
              <a:t>si riscontra che </a:t>
            </a:r>
            <a:r>
              <a:rPr lang="it-IT" sz="1400" dirty="0">
                <a:latin typeface="Arial" pitchFamily="34" charset="0"/>
              </a:rPr>
              <a:t>le </a:t>
            </a:r>
            <a:r>
              <a:rPr lang="it-IT" sz="1400" dirty="0" smtClean="0">
                <a:latin typeface="Arial" pitchFamily="34" charset="0"/>
              </a:rPr>
              <a:t>Società </a:t>
            </a:r>
            <a:r>
              <a:rPr lang="it-IT" sz="1400" dirty="0">
                <a:latin typeface="Arial" pitchFamily="34" charset="0"/>
              </a:rPr>
              <a:t>a responsabilità limitata </a:t>
            </a:r>
            <a:r>
              <a:rPr lang="it-IT" sz="1400" dirty="0" smtClean="0">
                <a:latin typeface="Arial" pitchFamily="34" charset="0"/>
              </a:rPr>
              <a:t>presentano situazione di </a:t>
            </a:r>
            <a:r>
              <a:rPr lang="it-IT" sz="1400" dirty="0">
                <a:latin typeface="Arial" pitchFamily="34" charset="0"/>
              </a:rPr>
              <a:t>difficoltà ad adempiere alle proprie obbligazioni </a:t>
            </a:r>
            <a:r>
              <a:rPr lang="it-IT" sz="1400" dirty="0"/>
              <a:t>in quanto hanno una scadenza del debito eccessivamente </a:t>
            </a:r>
            <a:r>
              <a:rPr lang="it-IT" sz="1400" dirty="0" smtClean="0"/>
              <a:t>lunga, </a:t>
            </a:r>
            <a:r>
              <a:rPr lang="it-IT" sz="1400" dirty="0"/>
              <a:t>segnale di uno squilibrio finanziario nella gestione</a:t>
            </a:r>
            <a:endParaRPr lang="it-IT" sz="1400" dirty="0">
              <a:latin typeface="Arial" pitchFamily="34" charset="0"/>
            </a:endParaRPr>
          </a:p>
        </p:txBody>
      </p:sp>
      <p:graphicFrame>
        <p:nvGraphicFramePr>
          <p:cNvPr id="5" name="Tabella 4"/>
          <p:cNvGraphicFramePr>
            <a:graphicFrameLocks noGrp="1"/>
          </p:cNvGraphicFramePr>
          <p:nvPr/>
        </p:nvGraphicFramePr>
        <p:xfrm>
          <a:off x="1328738" y="2641600"/>
          <a:ext cx="7920880" cy="2784531"/>
        </p:xfrm>
        <a:graphic>
          <a:graphicData uri="http://schemas.openxmlformats.org/drawingml/2006/table">
            <a:tbl>
              <a:tblPr/>
              <a:tblGrid>
                <a:gridCol w="1920625"/>
                <a:gridCol w="1246719"/>
                <a:gridCol w="1584512"/>
                <a:gridCol w="1584512"/>
                <a:gridCol w="1584512"/>
              </a:tblGrid>
              <a:tr h="1072197">
                <a:tc>
                  <a:txBody>
                    <a:bodyPr/>
                    <a:lstStyle/>
                    <a:p>
                      <a:pPr algn="just">
                        <a:lnSpc>
                          <a:spcPct val="150000"/>
                        </a:lnSpc>
                        <a:spcAft>
                          <a:spcPts val="0"/>
                        </a:spcAft>
                      </a:pPr>
                      <a:r>
                        <a:rPr lang="it-IT" sz="1400" b="1" dirty="0">
                          <a:solidFill>
                            <a:srgbClr val="76923C"/>
                          </a:solidFill>
                          <a:latin typeface="Arial" panose="020B0604020202020204" pitchFamily="34" charset="0"/>
                          <a:ea typeface="Calibri"/>
                          <a:cs typeface="Arial" panose="020B0604020202020204" pitchFamily="34" charset="0"/>
                        </a:rPr>
                        <a:t>Forma giuridica</a:t>
                      </a:r>
                      <a:endParaRPr lang="it-IT" sz="1400" dirty="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150000"/>
                        </a:lnSpc>
                        <a:spcAft>
                          <a:spcPts val="0"/>
                        </a:spcAft>
                      </a:pPr>
                      <a:r>
                        <a:rPr lang="it-IT" sz="1400" b="1">
                          <a:solidFill>
                            <a:srgbClr val="76923C"/>
                          </a:solidFill>
                          <a:latin typeface="Arial" panose="020B0604020202020204" pitchFamily="34" charset="0"/>
                          <a:ea typeface="Calibri"/>
                          <a:cs typeface="Arial" panose="020B0604020202020204" pitchFamily="34" charset="0"/>
                        </a:rPr>
                        <a:t>Durata crediti commerciali</a:t>
                      </a:r>
                      <a:endParaRPr lang="it-IT" sz="1400">
                        <a:solidFill>
                          <a:srgbClr val="76923C"/>
                        </a:solidFill>
                        <a:latin typeface="Arial" panose="020B0604020202020204" pitchFamily="34" charset="0"/>
                        <a:ea typeface="Calibri"/>
                        <a:cs typeface="Arial" panose="020B0604020202020204" pitchFamily="34" charset="0"/>
                      </a:endParaRPr>
                    </a:p>
                    <a:p>
                      <a:pPr algn="ctr">
                        <a:lnSpc>
                          <a:spcPct val="150000"/>
                        </a:lnSpc>
                        <a:spcAft>
                          <a:spcPts val="0"/>
                        </a:spcAft>
                      </a:pPr>
                      <a:r>
                        <a:rPr lang="it-IT" sz="1400" b="1">
                          <a:solidFill>
                            <a:srgbClr val="76923C"/>
                          </a:solidFill>
                          <a:latin typeface="Arial" panose="020B0604020202020204" pitchFamily="34" charset="0"/>
                          <a:ea typeface="Calibri"/>
                          <a:cs typeface="Arial" panose="020B0604020202020204" pitchFamily="34" charset="0"/>
                        </a:rPr>
                        <a:t>(in giorni)</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150000"/>
                        </a:lnSpc>
                        <a:spcAft>
                          <a:spcPts val="0"/>
                        </a:spcAft>
                      </a:pPr>
                      <a:r>
                        <a:rPr lang="it-IT" sz="1400" b="1">
                          <a:solidFill>
                            <a:srgbClr val="76923C"/>
                          </a:solidFill>
                          <a:latin typeface="Arial" panose="020B0604020202020204" pitchFamily="34" charset="0"/>
                          <a:ea typeface="Calibri"/>
                          <a:cs typeface="Arial" panose="020B0604020202020204" pitchFamily="34" charset="0"/>
                        </a:rPr>
                        <a:t>Durata debiti commerciali</a:t>
                      </a:r>
                      <a:endParaRPr lang="it-IT" sz="1400">
                        <a:solidFill>
                          <a:srgbClr val="76923C"/>
                        </a:solidFill>
                        <a:latin typeface="Arial" panose="020B0604020202020204" pitchFamily="34" charset="0"/>
                        <a:ea typeface="Calibri"/>
                        <a:cs typeface="Arial" panose="020B0604020202020204" pitchFamily="34" charset="0"/>
                      </a:endParaRPr>
                    </a:p>
                    <a:p>
                      <a:pPr algn="ctr">
                        <a:lnSpc>
                          <a:spcPct val="150000"/>
                        </a:lnSpc>
                        <a:spcAft>
                          <a:spcPts val="0"/>
                        </a:spcAft>
                      </a:pPr>
                      <a:r>
                        <a:rPr lang="it-IT" sz="1400" b="1">
                          <a:solidFill>
                            <a:srgbClr val="76923C"/>
                          </a:solidFill>
                          <a:latin typeface="Arial" panose="020B0604020202020204" pitchFamily="34" charset="0"/>
                          <a:ea typeface="Calibri"/>
                          <a:cs typeface="Arial" panose="020B0604020202020204" pitchFamily="34" charset="0"/>
                        </a:rPr>
                        <a:t>(in giorni)</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150000"/>
                        </a:lnSpc>
                        <a:spcAft>
                          <a:spcPts val="0"/>
                        </a:spcAft>
                      </a:pPr>
                      <a:r>
                        <a:rPr lang="it-IT" sz="1400" b="1">
                          <a:solidFill>
                            <a:srgbClr val="76923C"/>
                          </a:solidFill>
                          <a:latin typeface="Arial" panose="020B0604020202020204" pitchFamily="34" charset="0"/>
                          <a:ea typeface="Calibri"/>
                          <a:cs typeface="Arial" panose="020B0604020202020204" pitchFamily="34" charset="0"/>
                        </a:rPr>
                        <a:t>Tempo giacenza scorte</a:t>
                      </a:r>
                      <a:endParaRPr lang="it-IT" sz="1400">
                        <a:solidFill>
                          <a:srgbClr val="76923C"/>
                        </a:solidFill>
                        <a:latin typeface="Arial" panose="020B0604020202020204" pitchFamily="34" charset="0"/>
                        <a:ea typeface="Calibri"/>
                        <a:cs typeface="Arial" panose="020B0604020202020204" pitchFamily="34" charset="0"/>
                      </a:endParaRPr>
                    </a:p>
                    <a:p>
                      <a:pPr algn="ctr">
                        <a:lnSpc>
                          <a:spcPct val="150000"/>
                        </a:lnSpc>
                        <a:spcAft>
                          <a:spcPts val="0"/>
                        </a:spcAft>
                      </a:pPr>
                      <a:r>
                        <a:rPr lang="it-IT" sz="1400" b="1">
                          <a:solidFill>
                            <a:srgbClr val="76923C"/>
                          </a:solidFill>
                          <a:latin typeface="Arial" panose="020B0604020202020204" pitchFamily="34" charset="0"/>
                          <a:ea typeface="Calibri"/>
                          <a:cs typeface="Arial" panose="020B0604020202020204" pitchFamily="34" charset="0"/>
                        </a:rPr>
                        <a:t>(in giorni)</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150000"/>
                        </a:lnSpc>
                        <a:spcAft>
                          <a:spcPts val="0"/>
                        </a:spcAft>
                      </a:pPr>
                      <a:r>
                        <a:rPr lang="it-IT" sz="1400" b="1">
                          <a:solidFill>
                            <a:srgbClr val="76923C"/>
                          </a:solidFill>
                          <a:latin typeface="Arial" panose="020B0604020202020204" pitchFamily="34" charset="0"/>
                          <a:ea typeface="Calibri"/>
                          <a:cs typeface="Arial" panose="020B0604020202020204" pitchFamily="34" charset="0"/>
                        </a:rPr>
                        <a:t>Durata ciclo del circolante</a:t>
                      </a:r>
                      <a:endParaRPr lang="it-IT" sz="1400">
                        <a:solidFill>
                          <a:srgbClr val="76923C"/>
                        </a:solidFill>
                        <a:latin typeface="Arial" panose="020B0604020202020204" pitchFamily="34" charset="0"/>
                        <a:ea typeface="Calibri"/>
                        <a:cs typeface="Arial" panose="020B0604020202020204" pitchFamily="34" charset="0"/>
                      </a:endParaRPr>
                    </a:p>
                    <a:p>
                      <a:pPr algn="ctr">
                        <a:lnSpc>
                          <a:spcPct val="150000"/>
                        </a:lnSpc>
                        <a:spcAft>
                          <a:spcPts val="0"/>
                        </a:spcAft>
                      </a:pPr>
                      <a:r>
                        <a:rPr lang="it-IT" sz="1400" b="1">
                          <a:solidFill>
                            <a:srgbClr val="76923C"/>
                          </a:solidFill>
                          <a:latin typeface="Arial" panose="020B0604020202020204" pitchFamily="34" charset="0"/>
                          <a:ea typeface="Calibri"/>
                          <a:cs typeface="Arial" panose="020B0604020202020204" pitchFamily="34" charset="0"/>
                        </a:rPr>
                        <a:t>(in giorni)</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312542">
                <a:tc>
                  <a:txBody>
                    <a:bodyPr/>
                    <a:lstStyle/>
                    <a:p>
                      <a:pPr algn="just">
                        <a:lnSpc>
                          <a:spcPct val="150000"/>
                        </a:lnSpc>
                        <a:spcAft>
                          <a:spcPts val="0"/>
                        </a:spcAft>
                      </a:pPr>
                      <a:r>
                        <a:rPr lang="it-IT" sz="1400" b="1">
                          <a:solidFill>
                            <a:srgbClr val="76923C"/>
                          </a:solidFill>
                          <a:latin typeface="Arial" panose="020B0604020202020204" pitchFamily="34" charset="0"/>
                          <a:ea typeface="Calibri"/>
                          <a:cs typeface="Arial" panose="020B0604020202020204" pitchFamily="34" charset="0"/>
                        </a:rPr>
                        <a:t>S.r.l.</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115000"/>
                        </a:lnSpc>
                        <a:spcAft>
                          <a:spcPts val="0"/>
                        </a:spcAft>
                      </a:pPr>
                      <a:r>
                        <a:rPr lang="it-IT" sz="1400">
                          <a:solidFill>
                            <a:srgbClr val="000000"/>
                          </a:solidFill>
                          <a:latin typeface="Arial" panose="020B0604020202020204" pitchFamily="34" charset="0"/>
                          <a:ea typeface="Calibri"/>
                          <a:cs typeface="Arial" panose="020B0604020202020204" pitchFamily="34" charset="0"/>
                        </a:rPr>
                        <a:t>16,98</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115000"/>
                        </a:lnSpc>
                        <a:spcAft>
                          <a:spcPts val="0"/>
                        </a:spcAft>
                      </a:pPr>
                      <a:r>
                        <a:rPr lang="it-IT" sz="1400">
                          <a:solidFill>
                            <a:srgbClr val="000000"/>
                          </a:solidFill>
                          <a:latin typeface="Arial" panose="020B0604020202020204" pitchFamily="34" charset="0"/>
                          <a:ea typeface="Calibri"/>
                          <a:cs typeface="Arial" panose="020B0604020202020204" pitchFamily="34" charset="0"/>
                        </a:rPr>
                        <a:t>150,71</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115000"/>
                        </a:lnSpc>
                        <a:spcAft>
                          <a:spcPts val="0"/>
                        </a:spcAft>
                      </a:pPr>
                      <a:r>
                        <a:rPr lang="it-IT" sz="1400">
                          <a:solidFill>
                            <a:srgbClr val="000000"/>
                          </a:solidFill>
                          <a:latin typeface="Arial" panose="020B0604020202020204" pitchFamily="34" charset="0"/>
                          <a:ea typeface="Calibri"/>
                          <a:cs typeface="Arial" panose="020B0604020202020204" pitchFamily="34" charset="0"/>
                        </a:rPr>
                        <a:t>81,51</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115000"/>
                        </a:lnSpc>
                        <a:spcAft>
                          <a:spcPts val="0"/>
                        </a:spcAft>
                      </a:pPr>
                      <a:r>
                        <a:rPr lang="it-IT" sz="1400">
                          <a:solidFill>
                            <a:srgbClr val="000000"/>
                          </a:solidFill>
                          <a:latin typeface="Arial" panose="020B0604020202020204" pitchFamily="34" charset="0"/>
                          <a:ea typeface="Calibri"/>
                          <a:cs typeface="Arial" panose="020B0604020202020204" pitchFamily="34" charset="0"/>
                        </a:rPr>
                        <a:t>- 52,22</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r>
              <a:tr h="290568">
                <a:tc>
                  <a:txBody>
                    <a:bodyPr/>
                    <a:lstStyle/>
                    <a:p>
                      <a:pPr algn="just">
                        <a:lnSpc>
                          <a:spcPct val="150000"/>
                        </a:lnSpc>
                        <a:spcAft>
                          <a:spcPts val="0"/>
                        </a:spcAft>
                      </a:pPr>
                      <a:r>
                        <a:rPr lang="it-IT" sz="1400" b="1">
                          <a:solidFill>
                            <a:srgbClr val="76923C"/>
                          </a:solidFill>
                          <a:latin typeface="Arial" panose="020B0604020202020204" pitchFamily="34" charset="0"/>
                          <a:ea typeface="Calibri"/>
                          <a:cs typeface="Arial" panose="020B0604020202020204" pitchFamily="34" charset="0"/>
                        </a:rPr>
                        <a:t>S.p.A.</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a:noFill/>
                    </a:lnB>
                  </a:tcPr>
                </a:tc>
                <a:tc>
                  <a:txBody>
                    <a:bodyPr/>
                    <a:lstStyle/>
                    <a:p>
                      <a:pPr algn="ctr">
                        <a:lnSpc>
                          <a:spcPct val="115000"/>
                        </a:lnSpc>
                        <a:spcAft>
                          <a:spcPts val="0"/>
                        </a:spcAft>
                      </a:pPr>
                      <a:r>
                        <a:rPr lang="it-IT" sz="1400">
                          <a:solidFill>
                            <a:srgbClr val="000000"/>
                          </a:solidFill>
                          <a:latin typeface="Arial" panose="020B0604020202020204" pitchFamily="34" charset="0"/>
                          <a:ea typeface="Calibri"/>
                          <a:cs typeface="Arial" panose="020B0604020202020204" pitchFamily="34" charset="0"/>
                        </a:rPr>
                        <a:t>26,59</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a:noFill/>
                    </a:lnB>
                  </a:tcPr>
                </a:tc>
                <a:tc>
                  <a:txBody>
                    <a:bodyPr/>
                    <a:lstStyle/>
                    <a:p>
                      <a:pPr algn="ctr">
                        <a:lnSpc>
                          <a:spcPct val="115000"/>
                        </a:lnSpc>
                        <a:spcAft>
                          <a:spcPts val="0"/>
                        </a:spcAft>
                      </a:pPr>
                      <a:r>
                        <a:rPr lang="it-IT" sz="1400">
                          <a:solidFill>
                            <a:srgbClr val="000000"/>
                          </a:solidFill>
                          <a:latin typeface="Arial" panose="020B0604020202020204" pitchFamily="34" charset="0"/>
                          <a:ea typeface="Calibri"/>
                          <a:cs typeface="Arial" panose="020B0604020202020204" pitchFamily="34" charset="0"/>
                        </a:rPr>
                        <a:t>98,61</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a:noFill/>
                    </a:lnB>
                  </a:tcPr>
                </a:tc>
                <a:tc>
                  <a:txBody>
                    <a:bodyPr/>
                    <a:lstStyle/>
                    <a:p>
                      <a:pPr algn="ctr">
                        <a:lnSpc>
                          <a:spcPct val="115000"/>
                        </a:lnSpc>
                        <a:spcAft>
                          <a:spcPts val="0"/>
                        </a:spcAft>
                      </a:pPr>
                      <a:r>
                        <a:rPr lang="it-IT" sz="1400">
                          <a:solidFill>
                            <a:srgbClr val="000000"/>
                          </a:solidFill>
                          <a:latin typeface="Arial" panose="020B0604020202020204" pitchFamily="34" charset="0"/>
                          <a:ea typeface="Calibri"/>
                          <a:cs typeface="Arial" panose="020B0604020202020204" pitchFamily="34" charset="0"/>
                        </a:rPr>
                        <a:t>58,59</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a:noFill/>
                    </a:lnB>
                  </a:tcPr>
                </a:tc>
                <a:tc>
                  <a:txBody>
                    <a:bodyPr/>
                    <a:lstStyle/>
                    <a:p>
                      <a:pPr algn="ctr">
                        <a:lnSpc>
                          <a:spcPct val="115000"/>
                        </a:lnSpc>
                        <a:spcAft>
                          <a:spcPts val="0"/>
                        </a:spcAft>
                      </a:pPr>
                      <a:r>
                        <a:rPr lang="it-IT" sz="1400">
                          <a:solidFill>
                            <a:srgbClr val="000000"/>
                          </a:solidFill>
                          <a:latin typeface="Arial" panose="020B0604020202020204" pitchFamily="34" charset="0"/>
                          <a:ea typeface="Calibri"/>
                          <a:cs typeface="Arial" panose="020B0604020202020204" pitchFamily="34" charset="0"/>
                        </a:rPr>
                        <a:t>- 13,42</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a:noFill/>
                    </a:lnB>
                  </a:tcPr>
                </a:tc>
              </a:tr>
              <a:tr h="349948">
                <a:tc>
                  <a:txBody>
                    <a:bodyPr/>
                    <a:lstStyle/>
                    <a:p>
                      <a:pPr algn="just">
                        <a:lnSpc>
                          <a:spcPct val="150000"/>
                        </a:lnSpc>
                        <a:spcAft>
                          <a:spcPts val="0"/>
                        </a:spcAft>
                      </a:pPr>
                      <a:r>
                        <a:rPr lang="it-IT" sz="1400" b="1">
                          <a:solidFill>
                            <a:srgbClr val="76923C"/>
                          </a:solidFill>
                          <a:latin typeface="Arial" panose="020B0604020202020204" pitchFamily="34" charset="0"/>
                          <a:ea typeface="Calibri"/>
                          <a:cs typeface="Arial" panose="020B0604020202020204" pitchFamily="34" charset="0"/>
                        </a:rPr>
                        <a:t>Azienda Speciale</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a:noFill/>
                    </a:lnB>
                    <a:solidFill>
                      <a:srgbClr val="E6EED5"/>
                    </a:solidFill>
                  </a:tcPr>
                </a:tc>
                <a:tc>
                  <a:txBody>
                    <a:bodyPr/>
                    <a:lstStyle/>
                    <a:p>
                      <a:pPr algn="ctr">
                        <a:lnSpc>
                          <a:spcPct val="115000"/>
                        </a:lnSpc>
                        <a:spcAft>
                          <a:spcPts val="0"/>
                        </a:spcAft>
                      </a:pPr>
                      <a:r>
                        <a:rPr lang="it-IT" sz="1400">
                          <a:solidFill>
                            <a:srgbClr val="000000"/>
                          </a:solidFill>
                          <a:latin typeface="Arial" panose="020B0604020202020204" pitchFamily="34" charset="0"/>
                          <a:ea typeface="Calibri"/>
                          <a:cs typeface="Arial" panose="020B0604020202020204" pitchFamily="34" charset="0"/>
                        </a:rPr>
                        <a:t>12,13</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a:noFill/>
                    </a:lnB>
                    <a:solidFill>
                      <a:srgbClr val="E6EED5"/>
                    </a:solidFill>
                  </a:tcPr>
                </a:tc>
                <a:tc>
                  <a:txBody>
                    <a:bodyPr/>
                    <a:lstStyle/>
                    <a:p>
                      <a:pPr algn="ctr">
                        <a:lnSpc>
                          <a:spcPct val="115000"/>
                        </a:lnSpc>
                        <a:spcAft>
                          <a:spcPts val="0"/>
                        </a:spcAft>
                      </a:pPr>
                      <a:r>
                        <a:rPr lang="it-IT" sz="1400">
                          <a:solidFill>
                            <a:srgbClr val="000000"/>
                          </a:solidFill>
                          <a:latin typeface="Arial" panose="020B0604020202020204" pitchFamily="34" charset="0"/>
                          <a:ea typeface="Calibri"/>
                          <a:cs typeface="Arial" panose="020B0604020202020204" pitchFamily="34" charset="0"/>
                        </a:rPr>
                        <a:t>75,58</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a:noFill/>
                    </a:lnB>
                    <a:solidFill>
                      <a:srgbClr val="E6EED5"/>
                    </a:solidFill>
                  </a:tcPr>
                </a:tc>
                <a:tc>
                  <a:txBody>
                    <a:bodyPr/>
                    <a:lstStyle/>
                    <a:p>
                      <a:pPr algn="ctr">
                        <a:lnSpc>
                          <a:spcPct val="115000"/>
                        </a:lnSpc>
                        <a:spcAft>
                          <a:spcPts val="0"/>
                        </a:spcAft>
                      </a:pPr>
                      <a:r>
                        <a:rPr lang="it-IT" sz="1400">
                          <a:solidFill>
                            <a:srgbClr val="000000"/>
                          </a:solidFill>
                          <a:latin typeface="Arial" panose="020B0604020202020204" pitchFamily="34" charset="0"/>
                          <a:ea typeface="Calibri"/>
                          <a:cs typeface="Arial" panose="020B0604020202020204" pitchFamily="34" charset="0"/>
                        </a:rPr>
                        <a:t>66,26</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a:noFill/>
                    </a:lnB>
                    <a:solidFill>
                      <a:srgbClr val="E6EED5"/>
                    </a:solidFill>
                  </a:tcPr>
                </a:tc>
                <a:tc>
                  <a:txBody>
                    <a:bodyPr/>
                    <a:lstStyle/>
                    <a:p>
                      <a:pPr algn="ctr">
                        <a:lnSpc>
                          <a:spcPct val="115000"/>
                        </a:lnSpc>
                        <a:spcAft>
                          <a:spcPts val="0"/>
                        </a:spcAft>
                      </a:pPr>
                      <a:r>
                        <a:rPr lang="it-IT" sz="1400">
                          <a:solidFill>
                            <a:srgbClr val="000000"/>
                          </a:solidFill>
                          <a:latin typeface="Arial" panose="020B0604020202020204" pitchFamily="34" charset="0"/>
                          <a:ea typeface="Calibri"/>
                          <a:cs typeface="Arial" panose="020B0604020202020204" pitchFamily="34" charset="0"/>
                        </a:rPr>
                        <a:t>2,82</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a:noFill/>
                    </a:lnB>
                    <a:solidFill>
                      <a:srgbClr val="E6EED5"/>
                    </a:solidFill>
                  </a:tcPr>
                </a:tc>
              </a:tr>
              <a:tr h="514343">
                <a:tc>
                  <a:txBody>
                    <a:bodyPr/>
                    <a:lstStyle/>
                    <a:p>
                      <a:pPr algn="just">
                        <a:lnSpc>
                          <a:spcPct val="150000"/>
                        </a:lnSpc>
                        <a:spcAft>
                          <a:spcPts val="0"/>
                        </a:spcAft>
                      </a:pPr>
                      <a:r>
                        <a:rPr lang="it-IT" sz="1400" dirty="0">
                          <a:solidFill>
                            <a:srgbClr val="76923C"/>
                          </a:solidFill>
                          <a:latin typeface="Arial" panose="020B0604020202020204" pitchFamily="34" charset="0"/>
                          <a:ea typeface="Calibri"/>
                          <a:cs typeface="Arial" panose="020B0604020202020204" pitchFamily="34" charset="0"/>
                        </a:rPr>
                        <a:t>Media nazionale</a:t>
                      </a:r>
                    </a:p>
                  </a:txBody>
                  <a:tcPr marL="68580" marR="68580" marT="0" marB="0">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lnSpc>
                          <a:spcPct val="115000"/>
                        </a:lnSpc>
                        <a:spcAft>
                          <a:spcPts val="0"/>
                        </a:spcAft>
                      </a:pPr>
                      <a:r>
                        <a:rPr lang="it-IT" sz="1400" b="1">
                          <a:solidFill>
                            <a:srgbClr val="000000"/>
                          </a:solidFill>
                          <a:latin typeface="Arial" panose="020B0604020202020204" pitchFamily="34" charset="0"/>
                          <a:ea typeface="Calibri"/>
                          <a:cs typeface="Arial" panose="020B0604020202020204" pitchFamily="34" charset="0"/>
                        </a:rPr>
                        <a:t>19,59</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lnSpc>
                          <a:spcPct val="115000"/>
                        </a:lnSpc>
                        <a:spcAft>
                          <a:spcPts val="0"/>
                        </a:spcAft>
                      </a:pPr>
                      <a:r>
                        <a:rPr lang="it-IT" sz="1400" b="1">
                          <a:solidFill>
                            <a:srgbClr val="000000"/>
                          </a:solidFill>
                          <a:latin typeface="Arial" panose="020B0604020202020204" pitchFamily="34" charset="0"/>
                          <a:ea typeface="Calibri"/>
                          <a:cs typeface="Arial" panose="020B0604020202020204" pitchFamily="34" charset="0"/>
                        </a:rPr>
                        <a:t>102,33</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lnSpc>
                          <a:spcPct val="115000"/>
                        </a:lnSpc>
                        <a:spcAft>
                          <a:spcPts val="0"/>
                        </a:spcAft>
                      </a:pPr>
                      <a:r>
                        <a:rPr lang="it-IT" sz="1400" b="1">
                          <a:solidFill>
                            <a:srgbClr val="000000"/>
                          </a:solidFill>
                          <a:latin typeface="Arial" panose="020B0604020202020204" pitchFamily="34" charset="0"/>
                          <a:ea typeface="Calibri"/>
                          <a:cs typeface="Arial" panose="020B0604020202020204" pitchFamily="34" charset="0"/>
                        </a:rPr>
                        <a:t>66,24</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lnSpc>
                          <a:spcPct val="115000"/>
                        </a:lnSpc>
                        <a:spcAft>
                          <a:spcPts val="0"/>
                        </a:spcAft>
                      </a:pPr>
                      <a:r>
                        <a:rPr lang="it-IT" sz="1400" b="1" dirty="0">
                          <a:solidFill>
                            <a:srgbClr val="000000"/>
                          </a:solidFill>
                          <a:latin typeface="Arial" panose="020B0604020202020204" pitchFamily="34" charset="0"/>
                          <a:ea typeface="Calibri"/>
                          <a:cs typeface="Arial" panose="020B0604020202020204" pitchFamily="34" charset="0"/>
                        </a:rPr>
                        <a:t>- 16,50</a:t>
                      </a:r>
                      <a:endParaRPr lang="it-IT" sz="1400" dirty="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1"/>
          <p:cNvSpPr txBox="1">
            <a:spLocks/>
          </p:cNvSpPr>
          <p:nvPr/>
        </p:nvSpPr>
        <p:spPr>
          <a:xfrm>
            <a:off x="1508125" y="396875"/>
            <a:ext cx="6881813" cy="654050"/>
          </a:xfrm>
          <a:prstGeom prst="rect">
            <a:avLst/>
          </a:prstGeom>
        </p:spPr>
        <p:txBody>
          <a:bodyPr/>
          <a:lstStyle>
            <a:lvl1pPr marL="342900" indent="-342900" algn="l" rtl="0" eaLnBrk="0" fontAlgn="base" hangingPunct="0">
              <a:lnSpc>
                <a:spcPct val="100000"/>
              </a:lnSpc>
              <a:spcBef>
                <a:spcPts val="200"/>
              </a:spcBef>
              <a:spcAft>
                <a:spcPct val="0"/>
              </a:spcAft>
              <a:defRPr sz="1800" b="1">
                <a:solidFill>
                  <a:schemeClr val="tx2"/>
                </a:solidFill>
                <a:latin typeface="Arial" pitchFamily="34" charset="0"/>
                <a:ea typeface="+mn-ea"/>
                <a:cs typeface="Arial" pitchFamily="34" charset="0"/>
              </a:defRPr>
            </a:lvl1pPr>
            <a:lvl2pPr marL="180975" indent="-179388" algn="l" rtl="0" eaLnBrk="0" fontAlgn="base" hangingPunct="0">
              <a:lnSpc>
                <a:spcPct val="100000"/>
              </a:lnSpc>
              <a:spcBef>
                <a:spcPts val="200"/>
              </a:spcBef>
              <a:spcAft>
                <a:spcPct val="0"/>
              </a:spcAft>
              <a:buClr>
                <a:schemeClr val="tx2"/>
              </a:buClr>
              <a:buSzPct val="85000"/>
              <a:buFont typeface="Wingdings" pitchFamily="2" charset="2"/>
              <a:buNone/>
              <a:defRPr sz="1800">
                <a:solidFill>
                  <a:schemeClr val="tx1"/>
                </a:solidFill>
                <a:latin typeface="Arial" pitchFamily="34" charset="0"/>
                <a:cs typeface="Arial" pitchFamily="34" charset="0"/>
              </a:defRPr>
            </a:lvl2pPr>
            <a:lvl3pPr marL="361950" indent="-179388" algn="l" rtl="0" eaLnBrk="0" fontAlgn="base" hangingPunct="0">
              <a:spcBef>
                <a:spcPct val="40000"/>
              </a:spcBef>
              <a:spcAft>
                <a:spcPct val="0"/>
              </a:spcAft>
              <a:buClr>
                <a:schemeClr val="tx2"/>
              </a:buClr>
              <a:buSzPct val="85000"/>
              <a:buFont typeface="Symbol" pitchFamily="18" charset="2"/>
              <a:buChar char="-"/>
              <a:defRPr sz="1000">
                <a:solidFill>
                  <a:schemeClr val="tx1"/>
                </a:solidFill>
                <a:latin typeface="+mn-lt"/>
              </a:defRPr>
            </a:lvl3pPr>
            <a:lvl4pPr marL="541338" indent="-177800" algn="l" rtl="0" eaLnBrk="0" fontAlgn="base" hangingPunct="0">
              <a:spcBef>
                <a:spcPct val="40000"/>
              </a:spcBef>
              <a:spcAft>
                <a:spcPct val="0"/>
              </a:spcAft>
              <a:buClr>
                <a:schemeClr val="tx2"/>
              </a:buClr>
              <a:buSzPct val="85000"/>
              <a:buFont typeface="Wingdings" pitchFamily="2" charset="2"/>
              <a:buChar char="l"/>
              <a:defRPr sz="1000">
                <a:solidFill>
                  <a:schemeClr val="tx1"/>
                </a:solidFill>
                <a:latin typeface="+mn-lt"/>
              </a:defRPr>
            </a:lvl4pPr>
            <a:lvl5pPr marL="723900" indent="-180975" algn="l" rtl="0" eaLnBrk="0" fontAlgn="base" hangingPunct="0">
              <a:spcBef>
                <a:spcPct val="40000"/>
              </a:spcBef>
              <a:spcAft>
                <a:spcPct val="0"/>
              </a:spcAft>
              <a:buClr>
                <a:schemeClr val="tx2"/>
              </a:buClr>
              <a:buSzPct val="85000"/>
              <a:buFont typeface="Symbol" pitchFamily="18" charset="2"/>
              <a:buNone/>
              <a:defRPr sz="1000">
                <a:solidFill>
                  <a:schemeClr val="tx1"/>
                </a:solidFill>
                <a:latin typeface="+mn-lt"/>
              </a:defRPr>
            </a:lvl5pPr>
            <a:lvl6pPr marL="11811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6pPr>
            <a:lvl7pPr marL="16383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7pPr>
            <a:lvl8pPr marL="20955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8pPr>
            <a:lvl9pPr marL="25527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9pPr>
          </a:lstStyle>
          <a:p>
            <a:pPr>
              <a:defRPr/>
            </a:pPr>
            <a:r>
              <a:rPr lang="it-IT" kern="0" smtClean="0"/>
              <a:t>ANALISI DELLA SOLIDITA’</a:t>
            </a:r>
            <a:endParaRPr lang="it-IT" kern="0" dirty="0"/>
          </a:p>
        </p:txBody>
      </p:sp>
      <p:sp>
        <p:nvSpPr>
          <p:cNvPr id="24579" name="CasellaDiTesto 3"/>
          <p:cNvSpPr txBox="1">
            <a:spLocks noChangeArrowheads="1"/>
          </p:cNvSpPr>
          <p:nvPr/>
        </p:nvSpPr>
        <p:spPr bwMode="auto">
          <a:xfrm>
            <a:off x="1562100" y="1293813"/>
            <a:ext cx="7959725" cy="954107"/>
          </a:xfrm>
          <a:prstGeom prst="rect">
            <a:avLst/>
          </a:prstGeom>
          <a:noFill/>
          <a:ln w="9525">
            <a:noFill/>
            <a:miter lim="800000"/>
            <a:headEnd/>
            <a:tailEnd/>
          </a:ln>
        </p:spPr>
        <p:txBody>
          <a:bodyPr>
            <a:spAutoFit/>
          </a:bodyPr>
          <a:lstStyle/>
          <a:p>
            <a:pPr algn="just"/>
            <a:r>
              <a:rPr lang="it-IT" sz="1400" dirty="0"/>
              <a:t>L’indice di autonomia finanziaria mostra come le </a:t>
            </a:r>
            <a:r>
              <a:rPr lang="it-IT" sz="1400" dirty="0" smtClean="0"/>
              <a:t>Aziende gestite nella forma di Srl </a:t>
            </a:r>
            <a:r>
              <a:rPr lang="it-IT" sz="1400" dirty="0"/>
              <a:t>abbiano un valore critico al di sotto del 30%.</a:t>
            </a:r>
            <a:endParaRPr lang="it-IT" sz="1400" dirty="0">
              <a:latin typeface="Arial" pitchFamily="34" charset="0"/>
            </a:endParaRPr>
          </a:p>
          <a:p>
            <a:pPr algn="just"/>
            <a:r>
              <a:rPr lang="it-IT" sz="1400" dirty="0">
                <a:latin typeface="Arial" pitchFamily="34" charset="0"/>
              </a:rPr>
              <a:t>L’indicatore di copertura immobiliare indica sostanzialmente una situazione ideale </a:t>
            </a:r>
            <a:r>
              <a:rPr lang="it-IT" sz="1400" dirty="0" smtClean="0">
                <a:latin typeface="Arial" pitchFamily="34" charset="0"/>
              </a:rPr>
              <a:t>poiché l’indice </a:t>
            </a:r>
            <a:r>
              <a:rPr lang="it-IT" sz="1400" dirty="0">
                <a:latin typeface="Arial" pitchFamily="34" charset="0"/>
              </a:rPr>
              <a:t>è sempre maggiore di 1.</a:t>
            </a:r>
            <a:r>
              <a:rPr lang="it-IT" sz="1400" dirty="0"/>
              <a:t> </a:t>
            </a:r>
            <a:endParaRPr lang="it-IT" sz="1400" dirty="0">
              <a:latin typeface="Arial" pitchFamily="34" charset="0"/>
            </a:endParaRPr>
          </a:p>
        </p:txBody>
      </p:sp>
      <p:graphicFrame>
        <p:nvGraphicFramePr>
          <p:cNvPr id="5" name="Tabella 4"/>
          <p:cNvGraphicFramePr>
            <a:graphicFrameLocks noGrp="1"/>
          </p:cNvGraphicFramePr>
          <p:nvPr/>
        </p:nvGraphicFramePr>
        <p:xfrm>
          <a:off x="2049463" y="2473325"/>
          <a:ext cx="6984777" cy="1771555"/>
        </p:xfrm>
        <a:graphic>
          <a:graphicData uri="http://schemas.openxmlformats.org/drawingml/2006/table">
            <a:tbl>
              <a:tblPr/>
              <a:tblGrid>
                <a:gridCol w="2328259"/>
                <a:gridCol w="2328259"/>
                <a:gridCol w="2328259"/>
              </a:tblGrid>
              <a:tr h="467286">
                <a:tc>
                  <a:txBody>
                    <a:bodyPr/>
                    <a:lstStyle/>
                    <a:p>
                      <a:pPr algn="just">
                        <a:lnSpc>
                          <a:spcPct val="150000"/>
                        </a:lnSpc>
                        <a:spcAft>
                          <a:spcPts val="0"/>
                        </a:spcAft>
                      </a:pPr>
                      <a:r>
                        <a:rPr lang="it-IT" sz="1400" b="1" dirty="0">
                          <a:solidFill>
                            <a:srgbClr val="76923C"/>
                          </a:solidFill>
                          <a:latin typeface="Arial"/>
                          <a:ea typeface="Calibri"/>
                          <a:cs typeface="Times New Roman"/>
                        </a:rPr>
                        <a:t>Forma giuridica</a:t>
                      </a:r>
                      <a:endParaRPr lang="it-IT" sz="1400" dirty="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150000"/>
                        </a:lnSpc>
                        <a:spcAft>
                          <a:spcPts val="0"/>
                        </a:spcAft>
                      </a:pPr>
                      <a:r>
                        <a:rPr lang="it-IT" sz="1400" b="1" dirty="0">
                          <a:solidFill>
                            <a:srgbClr val="76923C"/>
                          </a:solidFill>
                          <a:latin typeface="Arial"/>
                          <a:ea typeface="Calibri"/>
                          <a:cs typeface="Times New Roman"/>
                        </a:rPr>
                        <a:t>Autonomia finanziaria</a:t>
                      </a:r>
                      <a:endParaRPr lang="it-IT" sz="1400" dirty="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150000"/>
                        </a:lnSpc>
                        <a:spcAft>
                          <a:spcPts val="0"/>
                        </a:spcAft>
                      </a:pPr>
                      <a:r>
                        <a:rPr lang="it-IT" sz="1400" b="1">
                          <a:solidFill>
                            <a:srgbClr val="76923C"/>
                          </a:solidFill>
                          <a:latin typeface="Arial"/>
                          <a:ea typeface="Calibri"/>
                          <a:cs typeface="Times New Roman"/>
                        </a:rPr>
                        <a:t>Copertura immobiliare</a:t>
                      </a:r>
                      <a:endParaRPr lang="it-IT" sz="140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284288">
                <a:tc>
                  <a:txBody>
                    <a:bodyPr/>
                    <a:lstStyle/>
                    <a:p>
                      <a:pPr algn="just">
                        <a:lnSpc>
                          <a:spcPct val="150000"/>
                        </a:lnSpc>
                        <a:spcAft>
                          <a:spcPts val="0"/>
                        </a:spcAft>
                      </a:pPr>
                      <a:r>
                        <a:rPr lang="it-IT" sz="1400" b="1">
                          <a:solidFill>
                            <a:srgbClr val="76923C"/>
                          </a:solidFill>
                          <a:latin typeface="Arial"/>
                          <a:ea typeface="Calibri"/>
                          <a:cs typeface="Times New Roman"/>
                        </a:rPr>
                        <a:t>S.r.l.</a:t>
                      </a:r>
                      <a:endParaRPr lang="it-IT" sz="140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115000"/>
                        </a:lnSpc>
                        <a:spcAft>
                          <a:spcPts val="0"/>
                        </a:spcAft>
                      </a:pPr>
                      <a:r>
                        <a:rPr lang="it-IT" sz="1400">
                          <a:solidFill>
                            <a:srgbClr val="000000"/>
                          </a:solidFill>
                          <a:latin typeface="Arial"/>
                          <a:ea typeface="Calibri"/>
                          <a:cs typeface="Times New Roman"/>
                        </a:rPr>
                        <a:t>15%</a:t>
                      </a:r>
                      <a:endParaRPr lang="it-IT" sz="140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115000"/>
                        </a:lnSpc>
                        <a:spcAft>
                          <a:spcPts val="0"/>
                        </a:spcAft>
                      </a:pPr>
                      <a:r>
                        <a:rPr lang="it-IT" sz="1400">
                          <a:solidFill>
                            <a:srgbClr val="000000"/>
                          </a:solidFill>
                          <a:latin typeface="Arial"/>
                          <a:ea typeface="Calibri"/>
                          <a:cs typeface="Times New Roman"/>
                        </a:rPr>
                        <a:t>1,78</a:t>
                      </a:r>
                      <a:endParaRPr lang="it-IT" sz="1400">
                        <a:solidFill>
                          <a:srgbClr val="76923C"/>
                        </a:solidFill>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r>
              <a:tr h="337115">
                <a:tc>
                  <a:txBody>
                    <a:bodyPr/>
                    <a:lstStyle/>
                    <a:p>
                      <a:pPr algn="just">
                        <a:lnSpc>
                          <a:spcPct val="150000"/>
                        </a:lnSpc>
                        <a:spcAft>
                          <a:spcPts val="0"/>
                        </a:spcAft>
                      </a:pPr>
                      <a:r>
                        <a:rPr lang="it-IT" sz="1400" b="1">
                          <a:solidFill>
                            <a:srgbClr val="76923C"/>
                          </a:solidFill>
                          <a:latin typeface="Arial"/>
                          <a:ea typeface="Calibri"/>
                          <a:cs typeface="Times New Roman"/>
                        </a:rPr>
                        <a:t>S.p.A.</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it-IT" sz="1400">
                          <a:solidFill>
                            <a:srgbClr val="000000"/>
                          </a:solidFill>
                          <a:latin typeface="Arial"/>
                          <a:ea typeface="Calibri"/>
                          <a:cs typeface="Times New Roman"/>
                        </a:rPr>
                        <a:t>49%</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it-IT" sz="1400">
                          <a:solidFill>
                            <a:srgbClr val="000000"/>
                          </a:solidFill>
                          <a:latin typeface="Arial"/>
                          <a:ea typeface="Calibri"/>
                          <a:cs typeface="Times New Roman"/>
                        </a:rPr>
                        <a:t>1,16</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tcPr>
                </a:tc>
              </a:tr>
              <a:tr h="323557">
                <a:tc>
                  <a:txBody>
                    <a:bodyPr/>
                    <a:lstStyle/>
                    <a:p>
                      <a:pPr algn="just">
                        <a:lnSpc>
                          <a:spcPct val="150000"/>
                        </a:lnSpc>
                        <a:spcAft>
                          <a:spcPts val="0"/>
                        </a:spcAft>
                      </a:pPr>
                      <a:r>
                        <a:rPr lang="it-IT" sz="1400" b="1">
                          <a:solidFill>
                            <a:srgbClr val="76923C"/>
                          </a:solidFill>
                          <a:latin typeface="Arial"/>
                          <a:ea typeface="Calibri"/>
                          <a:cs typeface="Times New Roman"/>
                        </a:rPr>
                        <a:t>Azienda Speciale</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solidFill>
                      <a:srgbClr val="E6EED5"/>
                    </a:solidFill>
                  </a:tcPr>
                </a:tc>
                <a:tc>
                  <a:txBody>
                    <a:bodyPr/>
                    <a:lstStyle/>
                    <a:p>
                      <a:pPr algn="ctr">
                        <a:lnSpc>
                          <a:spcPct val="115000"/>
                        </a:lnSpc>
                        <a:spcAft>
                          <a:spcPts val="0"/>
                        </a:spcAft>
                      </a:pPr>
                      <a:r>
                        <a:rPr lang="it-IT" sz="1400">
                          <a:solidFill>
                            <a:srgbClr val="000000"/>
                          </a:solidFill>
                          <a:latin typeface="Arial"/>
                          <a:ea typeface="Calibri"/>
                          <a:cs typeface="Times New Roman"/>
                        </a:rPr>
                        <a:t>31%</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solidFill>
                      <a:srgbClr val="E6EED5"/>
                    </a:solidFill>
                  </a:tcPr>
                </a:tc>
                <a:tc>
                  <a:txBody>
                    <a:bodyPr/>
                    <a:lstStyle/>
                    <a:p>
                      <a:pPr algn="ctr">
                        <a:lnSpc>
                          <a:spcPct val="115000"/>
                        </a:lnSpc>
                        <a:spcAft>
                          <a:spcPts val="0"/>
                        </a:spcAft>
                      </a:pPr>
                      <a:r>
                        <a:rPr lang="it-IT" sz="1400">
                          <a:solidFill>
                            <a:srgbClr val="000000"/>
                          </a:solidFill>
                          <a:latin typeface="Arial"/>
                          <a:ea typeface="Calibri"/>
                          <a:cs typeface="Times New Roman"/>
                        </a:rPr>
                        <a:t>2,52</a:t>
                      </a:r>
                      <a:endParaRPr lang="it-IT" sz="1400">
                        <a:solidFill>
                          <a:srgbClr val="76923C"/>
                        </a:solidFill>
                        <a:latin typeface="Calibri"/>
                        <a:ea typeface="Calibri"/>
                        <a:cs typeface="Times New Roman"/>
                      </a:endParaRPr>
                    </a:p>
                  </a:txBody>
                  <a:tcPr marL="68580" marR="68580" marT="0" marB="0">
                    <a:lnL>
                      <a:noFill/>
                    </a:lnL>
                    <a:lnR>
                      <a:noFill/>
                    </a:lnR>
                    <a:lnT>
                      <a:noFill/>
                    </a:lnT>
                    <a:lnB>
                      <a:noFill/>
                    </a:lnB>
                    <a:solidFill>
                      <a:srgbClr val="E6EED5"/>
                    </a:solidFill>
                  </a:tcPr>
                </a:tc>
              </a:tr>
              <a:tr h="323557">
                <a:tc>
                  <a:txBody>
                    <a:bodyPr/>
                    <a:lstStyle/>
                    <a:p>
                      <a:pPr algn="just">
                        <a:lnSpc>
                          <a:spcPct val="150000"/>
                        </a:lnSpc>
                        <a:spcAft>
                          <a:spcPts val="0"/>
                        </a:spcAft>
                      </a:pPr>
                      <a:r>
                        <a:rPr lang="it-IT" sz="1400" dirty="0">
                          <a:solidFill>
                            <a:srgbClr val="76923C"/>
                          </a:solidFill>
                          <a:latin typeface="Arial"/>
                          <a:ea typeface="Calibri"/>
                          <a:cs typeface="Times New Roman"/>
                        </a:rPr>
                        <a:t>Media nazionale</a:t>
                      </a:r>
                      <a:endParaRPr lang="it-IT" sz="1400" dirty="0">
                        <a:solidFill>
                          <a:srgbClr val="76923C"/>
                        </a:solidFill>
                        <a:latin typeface="Calibri"/>
                        <a:ea typeface="Calibri"/>
                        <a:cs typeface="Times New Roman"/>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lnSpc>
                          <a:spcPct val="115000"/>
                        </a:lnSpc>
                        <a:spcAft>
                          <a:spcPts val="0"/>
                        </a:spcAft>
                      </a:pPr>
                      <a:r>
                        <a:rPr lang="it-IT" sz="1400" b="1">
                          <a:solidFill>
                            <a:srgbClr val="000000"/>
                          </a:solidFill>
                          <a:latin typeface="Arial"/>
                          <a:ea typeface="Calibri"/>
                          <a:cs typeface="Times New Roman"/>
                        </a:rPr>
                        <a:t>36%</a:t>
                      </a:r>
                      <a:endParaRPr lang="it-IT" sz="1400">
                        <a:solidFill>
                          <a:srgbClr val="76923C"/>
                        </a:solidFill>
                        <a:latin typeface="Calibri"/>
                        <a:ea typeface="Calibri"/>
                        <a:cs typeface="Times New Roman"/>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tcPr>
                </a:tc>
                <a:tc>
                  <a:txBody>
                    <a:bodyPr/>
                    <a:lstStyle/>
                    <a:p>
                      <a:pPr algn="ctr">
                        <a:lnSpc>
                          <a:spcPct val="115000"/>
                        </a:lnSpc>
                        <a:spcAft>
                          <a:spcPts val="0"/>
                        </a:spcAft>
                      </a:pPr>
                      <a:r>
                        <a:rPr lang="it-IT" sz="1400" b="1" dirty="0">
                          <a:solidFill>
                            <a:srgbClr val="000000"/>
                          </a:solidFill>
                          <a:latin typeface="Arial"/>
                          <a:ea typeface="Calibri"/>
                          <a:cs typeface="Times New Roman"/>
                        </a:rPr>
                        <a:t>1,75</a:t>
                      </a:r>
                      <a:endParaRPr lang="it-IT" sz="1400" dirty="0">
                        <a:solidFill>
                          <a:srgbClr val="76923C"/>
                        </a:solidFill>
                        <a:latin typeface="Calibri"/>
                        <a:ea typeface="Calibri"/>
                        <a:cs typeface="Times New Roman"/>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testo 1"/>
          <p:cNvSpPr>
            <a:spLocks noGrp="1"/>
          </p:cNvSpPr>
          <p:nvPr>
            <p:ph type="body" sz="quarter" idx="10"/>
          </p:nvPr>
        </p:nvSpPr>
        <p:spPr bwMode="auto">
          <a:xfrm>
            <a:off x="1493838" y="396875"/>
            <a:ext cx="6881812" cy="654050"/>
          </a:xfrm>
          <a:noFill/>
          <a:ln>
            <a:miter lim="800000"/>
            <a:headEnd/>
            <a:tailEnd/>
          </a:ln>
        </p:spPr>
        <p:txBody>
          <a:bodyPr vert="horz" wrap="square" lIns="91440" tIns="45720" rIns="91440" bIns="45720" numCol="1" anchor="t" anchorCtr="0" compatLnSpc="1">
            <a:prstTxWarp prst="textNoShape">
              <a:avLst/>
            </a:prstTxWarp>
          </a:bodyPr>
          <a:lstStyle/>
          <a:p>
            <a:pPr marL="0" indent="0"/>
            <a:r>
              <a:rPr lang="it-IT" smtClean="0"/>
              <a:t>Conclusioni</a:t>
            </a:r>
          </a:p>
        </p:txBody>
      </p:sp>
      <p:sp>
        <p:nvSpPr>
          <p:cNvPr id="3" name="CasellaDiTesto 2"/>
          <p:cNvSpPr txBox="1"/>
          <p:nvPr/>
        </p:nvSpPr>
        <p:spPr>
          <a:xfrm>
            <a:off x="1646238" y="1827213"/>
            <a:ext cx="2054225" cy="307975"/>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defPPr>
              <a:defRPr lang="en-GB"/>
            </a:defPPr>
            <a:lvl1pPr algn="ctr" eaLnBrk="1" hangingPunct="1">
              <a:spcBef>
                <a:spcPct val="50000"/>
              </a:spcBef>
              <a:defRPr sz="1400" b="1">
                <a:solidFill>
                  <a:srgbClr val="000099"/>
                </a:solidFill>
                <a:latin typeface="Arial" panose="020B060402020202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defRPr/>
            </a:pPr>
            <a:r>
              <a:rPr lang="it-IT" dirty="0" smtClean="0"/>
              <a:t>Analisi di redditività</a:t>
            </a:r>
          </a:p>
        </p:txBody>
      </p:sp>
      <p:sp>
        <p:nvSpPr>
          <p:cNvPr id="25604" name="CasellaDiTesto 3"/>
          <p:cNvSpPr txBox="1">
            <a:spLocks noChangeArrowheads="1"/>
          </p:cNvSpPr>
          <p:nvPr/>
        </p:nvSpPr>
        <p:spPr bwMode="auto">
          <a:xfrm>
            <a:off x="4684713" y="965538"/>
            <a:ext cx="4838700" cy="2031325"/>
          </a:xfrm>
          <a:prstGeom prst="rect">
            <a:avLst/>
          </a:prstGeom>
          <a:noFill/>
          <a:ln w="9525">
            <a:noFill/>
            <a:miter lim="800000"/>
            <a:headEnd/>
            <a:tailEnd/>
          </a:ln>
        </p:spPr>
        <p:txBody>
          <a:bodyPr anchor="ctr">
            <a:spAutoFit/>
          </a:bodyPr>
          <a:lstStyle/>
          <a:p>
            <a:pPr algn="just"/>
            <a:r>
              <a:rPr lang="it-IT" sz="1400" dirty="0">
                <a:latin typeface="Arial" pitchFamily="34" charset="0"/>
              </a:rPr>
              <a:t>La redditività </a:t>
            </a:r>
            <a:r>
              <a:rPr lang="it-IT" sz="1400" dirty="0" smtClean="0">
                <a:latin typeface="Arial" pitchFamily="34" charset="0"/>
              </a:rPr>
              <a:t>è </a:t>
            </a:r>
            <a:r>
              <a:rPr lang="it-IT" sz="1400" dirty="0">
                <a:latin typeface="Arial" pitchFamily="34" charset="0"/>
              </a:rPr>
              <a:t>bassa e si attesta intorno al 4%. Il continuo calo della spesa farmaceutica convenzionata, l’aumento delle trattenute a carico delle farmacie in favore del </a:t>
            </a:r>
            <a:r>
              <a:rPr lang="it-IT" sz="1400" dirty="0" err="1">
                <a:latin typeface="Arial" pitchFamily="34" charset="0"/>
              </a:rPr>
              <a:t>Ssn</a:t>
            </a:r>
            <a:r>
              <a:rPr lang="it-IT" sz="1400" dirty="0">
                <a:latin typeface="Arial" pitchFamily="34" charset="0"/>
              </a:rPr>
              <a:t>, la </a:t>
            </a:r>
            <a:r>
              <a:rPr lang="it-IT" sz="1400" dirty="0" smtClean="0">
                <a:latin typeface="Arial" pitchFamily="34" charset="0"/>
              </a:rPr>
              <a:t>situazione di crisi </a:t>
            </a:r>
            <a:r>
              <a:rPr lang="it-IT" sz="1400" dirty="0">
                <a:latin typeface="Arial" pitchFamily="34" charset="0"/>
              </a:rPr>
              <a:t>che riduce la capacità di spesa dei </a:t>
            </a:r>
            <a:r>
              <a:rPr lang="it-IT" sz="1400" dirty="0" smtClean="0">
                <a:latin typeface="Arial" pitchFamily="34" charset="0"/>
              </a:rPr>
              <a:t>cittadini </a:t>
            </a:r>
            <a:r>
              <a:rPr lang="it-IT" sz="1400" dirty="0">
                <a:latin typeface="Arial" pitchFamily="34" charset="0"/>
              </a:rPr>
              <a:t>hanno determinato una </a:t>
            </a:r>
            <a:r>
              <a:rPr lang="it-IT" sz="1400" dirty="0" smtClean="0">
                <a:latin typeface="Arial" pitchFamily="34" charset="0"/>
              </a:rPr>
              <a:t>forte </a:t>
            </a:r>
            <a:r>
              <a:rPr lang="it-IT" sz="1400" dirty="0">
                <a:latin typeface="Arial" pitchFamily="34" charset="0"/>
              </a:rPr>
              <a:t>contrazione della redditività delle </a:t>
            </a:r>
            <a:r>
              <a:rPr lang="it-IT" sz="1400" dirty="0" smtClean="0">
                <a:latin typeface="Arial" pitchFamily="34" charset="0"/>
              </a:rPr>
              <a:t>farmacie. Tuttavia, occorre ricordare che si tratta di aziende pubbliche, il cui scopo non è da ricondurre alla massimizzazione del profitto, bensì alla soddisfazione dei bisogni degli utenti e di pubblica utilità.  </a:t>
            </a:r>
            <a:endParaRPr lang="it-IT" sz="1400" dirty="0">
              <a:latin typeface="Arial" pitchFamily="34" charset="0"/>
            </a:endParaRPr>
          </a:p>
        </p:txBody>
      </p:sp>
      <p:sp>
        <p:nvSpPr>
          <p:cNvPr id="5" name="CasellaDiTesto 4"/>
          <p:cNvSpPr txBox="1"/>
          <p:nvPr/>
        </p:nvSpPr>
        <p:spPr>
          <a:xfrm>
            <a:off x="1646238" y="3513138"/>
            <a:ext cx="2054225" cy="307975"/>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defPPr>
              <a:defRPr lang="en-GB"/>
            </a:defPPr>
            <a:lvl1pPr algn="ctr" eaLnBrk="1" hangingPunct="1">
              <a:spcBef>
                <a:spcPct val="50000"/>
              </a:spcBef>
              <a:defRPr sz="1400" b="1">
                <a:solidFill>
                  <a:srgbClr val="000099"/>
                </a:solidFill>
                <a:latin typeface="Arial" panose="020B060402020202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defRPr/>
            </a:pPr>
            <a:r>
              <a:rPr lang="it-IT" dirty="0" smtClean="0"/>
              <a:t>Analisi di liquidità</a:t>
            </a:r>
          </a:p>
        </p:txBody>
      </p:sp>
      <p:sp>
        <p:nvSpPr>
          <p:cNvPr id="25606" name="CasellaDiTesto 5"/>
          <p:cNvSpPr txBox="1">
            <a:spLocks noChangeArrowheads="1"/>
          </p:cNvSpPr>
          <p:nvPr/>
        </p:nvSpPr>
        <p:spPr bwMode="auto">
          <a:xfrm>
            <a:off x="4684713" y="3193757"/>
            <a:ext cx="4838700" cy="1169988"/>
          </a:xfrm>
          <a:prstGeom prst="rect">
            <a:avLst/>
          </a:prstGeom>
          <a:noFill/>
          <a:ln w="9525">
            <a:noFill/>
            <a:miter lim="800000"/>
            <a:headEnd/>
            <a:tailEnd/>
          </a:ln>
        </p:spPr>
        <p:txBody>
          <a:bodyPr anchor="ctr">
            <a:spAutoFit/>
          </a:bodyPr>
          <a:lstStyle/>
          <a:p>
            <a:pPr algn="just"/>
            <a:r>
              <a:rPr lang="it-IT" sz="1400" dirty="0">
                <a:latin typeface="Arial" pitchFamily="34" charset="0"/>
              </a:rPr>
              <a:t>Il Ciclo del </a:t>
            </a:r>
            <a:r>
              <a:rPr lang="it-IT" sz="1400" dirty="0" smtClean="0">
                <a:latin typeface="Arial" pitchFamily="34" charset="0"/>
              </a:rPr>
              <a:t>circolante, </a:t>
            </a:r>
            <a:r>
              <a:rPr lang="it-IT" sz="1400" dirty="0">
                <a:latin typeface="Arial" pitchFamily="34" charset="0"/>
              </a:rPr>
              <a:t>ossia il periodo di tempo che separa l’uscita monetaria (acquisto dei fattori produttivi) dall’entrata monetaria (vendita del prodotto finale</a:t>
            </a:r>
            <a:r>
              <a:rPr lang="it-IT" sz="1400" dirty="0" smtClean="0">
                <a:latin typeface="Arial" pitchFamily="34" charset="0"/>
              </a:rPr>
              <a:t>), </a:t>
            </a:r>
            <a:r>
              <a:rPr lang="it-IT" sz="1400" dirty="0">
                <a:latin typeface="Arial" pitchFamily="34" charset="0"/>
              </a:rPr>
              <a:t>è in media pari a -17 giorni. Lo studio dimostra come valori prossimi allo 0 migliorano la liquidità aziendale. </a:t>
            </a:r>
          </a:p>
        </p:txBody>
      </p:sp>
      <p:sp>
        <p:nvSpPr>
          <p:cNvPr id="7" name="CasellaDiTesto 6"/>
          <p:cNvSpPr txBox="1"/>
          <p:nvPr/>
        </p:nvSpPr>
        <p:spPr>
          <a:xfrm>
            <a:off x="1646238" y="5073650"/>
            <a:ext cx="2054225" cy="306388"/>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defPPr>
              <a:defRPr lang="en-GB"/>
            </a:defPPr>
            <a:lvl1pPr algn="ctr" eaLnBrk="1" hangingPunct="1">
              <a:spcBef>
                <a:spcPct val="50000"/>
              </a:spcBef>
              <a:defRPr sz="1400" b="1">
                <a:solidFill>
                  <a:srgbClr val="000099"/>
                </a:solidFill>
                <a:latin typeface="Arial" panose="020B060402020202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defRPr/>
            </a:pPr>
            <a:r>
              <a:rPr lang="it-IT" dirty="0" smtClean="0"/>
              <a:t>Analisi di solidità</a:t>
            </a:r>
          </a:p>
        </p:txBody>
      </p:sp>
      <p:sp>
        <p:nvSpPr>
          <p:cNvPr id="25608" name="CasellaDiTesto 7"/>
          <p:cNvSpPr txBox="1">
            <a:spLocks noChangeArrowheads="1"/>
          </p:cNvSpPr>
          <p:nvPr/>
        </p:nvSpPr>
        <p:spPr bwMode="auto">
          <a:xfrm>
            <a:off x="4684713" y="4749800"/>
            <a:ext cx="4838700" cy="954088"/>
          </a:xfrm>
          <a:prstGeom prst="rect">
            <a:avLst/>
          </a:prstGeom>
          <a:noFill/>
          <a:ln w="9525">
            <a:noFill/>
            <a:miter lim="800000"/>
            <a:headEnd/>
            <a:tailEnd/>
          </a:ln>
        </p:spPr>
        <p:txBody>
          <a:bodyPr anchor="ctr">
            <a:spAutoFit/>
          </a:bodyPr>
          <a:lstStyle/>
          <a:p>
            <a:pPr algn="just"/>
            <a:r>
              <a:rPr lang="it-IT" sz="1400" dirty="0">
                <a:latin typeface="Arial" pitchFamily="34" charset="0"/>
              </a:rPr>
              <a:t>L’autonomia finanziaria </a:t>
            </a:r>
            <a:r>
              <a:rPr lang="it-IT" sz="1400" dirty="0" smtClean="0">
                <a:latin typeface="Arial" pitchFamily="34" charset="0"/>
              </a:rPr>
              <a:t>ha </a:t>
            </a:r>
            <a:r>
              <a:rPr lang="it-IT" sz="1400" dirty="0">
                <a:latin typeface="Arial" pitchFamily="34" charset="0"/>
              </a:rPr>
              <a:t>un valore medio pari al 36% che  dimostra la solidità delle </a:t>
            </a:r>
            <a:r>
              <a:rPr lang="it-IT" sz="1400" dirty="0" smtClean="0">
                <a:latin typeface="Arial" pitchFamily="34" charset="0"/>
              </a:rPr>
              <a:t>Aziende che gestiscono farmacie comunali, </a:t>
            </a:r>
            <a:r>
              <a:rPr lang="it-IT" sz="1400" dirty="0">
                <a:latin typeface="Arial" pitchFamily="34" charset="0"/>
              </a:rPr>
              <a:t>e l’indice di copertura delle attività immobilizzate (pari a 1,75) conferma tale giudizio.</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1"/>
          <p:cNvSpPr txBox="1">
            <a:spLocks/>
          </p:cNvSpPr>
          <p:nvPr/>
        </p:nvSpPr>
        <p:spPr>
          <a:xfrm>
            <a:off x="1493838" y="396875"/>
            <a:ext cx="6881812" cy="654050"/>
          </a:xfrm>
          <a:prstGeom prst="rect">
            <a:avLst/>
          </a:prstGeom>
        </p:spPr>
        <p:txBody>
          <a:bodyPr/>
          <a:lstStyle>
            <a:lvl1pPr marL="342900" indent="-342900" algn="l" rtl="0" eaLnBrk="0" fontAlgn="base" hangingPunct="0">
              <a:lnSpc>
                <a:spcPct val="100000"/>
              </a:lnSpc>
              <a:spcBef>
                <a:spcPts val="200"/>
              </a:spcBef>
              <a:spcAft>
                <a:spcPct val="0"/>
              </a:spcAft>
              <a:defRPr sz="1800" b="1">
                <a:solidFill>
                  <a:schemeClr val="tx2"/>
                </a:solidFill>
                <a:latin typeface="Arial" pitchFamily="34" charset="0"/>
                <a:ea typeface="+mn-ea"/>
                <a:cs typeface="Arial" pitchFamily="34" charset="0"/>
              </a:defRPr>
            </a:lvl1pPr>
            <a:lvl2pPr marL="180975" indent="-179388" algn="l" rtl="0" eaLnBrk="0" fontAlgn="base" hangingPunct="0">
              <a:lnSpc>
                <a:spcPct val="100000"/>
              </a:lnSpc>
              <a:spcBef>
                <a:spcPts val="200"/>
              </a:spcBef>
              <a:spcAft>
                <a:spcPct val="0"/>
              </a:spcAft>
              <a:buClr>
                <a:schemeClr val="tx2"/>
              </a:buClr>
              <a:buSzPct val="85000"/>
              <a:buFont typeface="Wingdings" pitchFamily="2" charset="2"/>
              <a:buNone/>
              <a:defRPr sz="1800">
                <a:solidFill>
                  <a:schemeClr val="tx1"/>
                </a:solidFill>
                <a:latin typeface="Arial" pitchFamily="34" charset="0"/>
                <a:cs typeface="Arial" pitchFamily="34" charset="0"/>
              </a:defRPr>
            </a:lvl2pPr>
            <a:lvl3pPr marL="361950" indent="-179388" algn="l" rtl="0" eaLnBrk="0" fontAlgn="base" hangingPunct="0">
              <a:spcBef>
                <a:spcPct val="40000"/>
              </a:spcBef>
              <a:spcAft>
                <a:spcPct val="0"/>
              </a:spcAft>
              <a:buClr>
                <a:schemeClr val="tx2"/>
              </a:buClr>
              <a:buSzPct val="85000"/>
              <a:buFont typeface="Symbol" pitchFamily="18" charset="2"/>
              <a:buChar char="-"/>
              <a:defRPr sz="1000">
                <a:solidFill>
                  <a:schemeClr val="tx1"/>
                </a:solidFill>
                <a:latin typeface="+mn-lt"/>
              </a:defRPr>
            </a:lvl3pPr>
            <a:lvl4pPr marL="541338" indent="-177800" algn="l" rtl="0" eaLnBrk="0" fontAlgn="base" hangingPunct="0">
              <a:spcBef>
                <a:spcPct val="40000"/>
              </a:spcBef>
              <a:spcAft>
                <a:spcPct val="0"/>
              </a:spcAft>
              <a:buClr>
                <a:schemeClr val="tx2"/>
              </a:buClr>
              <a:buSzPct val="85000"/>
              <a:buFont typeface="Wingdings" pitchFamily="2" charset="2"/>
              <a:buChar char="l"/>
              <a:defRPr sz="1000">
                <a:solidFill>
                  <a:schemeClr val="tx1"/>
                </a:solidFill>
                <a:latin typeface="+mn-lt"/>
              </a:defRPr>
            </a:lvl4pPr>
            <a:lvl5pPr marL="723900" indent="-180975" algn="l" rtl="0" eaLnBrk="0" fontAlgn="base" hangingPunct="0">
              <a:spcBef>
                <a:spcPct val="40000"/>
              </a:spcBef>
              <a:spcAft>
                <a:spcPct val="0"/>
              </a:spcAft>
              <a:buClr>
                <a:schemeClr val="tx2"/>
              </a:buClr>
              <a:buSzPct val="85000"/>
              <a:buFont typeface="Symbol" pitchFamily="18" charset="2"/>
              <a:buNone/>
              <a:defRPr sz="1000">
                <a:solidFill>
                  <a:schemeClr val="tx1"/>
                </a:solidFill>
                <a:latin typeface="+mn-lt"/>
              </a:defRPr>
            </a:lvl5pPr>
            <a:lvl6pPr marL="11811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6pPr>
            <a:lvl7pPr marL="16383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7pPr>
            <a:lvl8pPr marL="20955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8pPr>
            <a:lvl9pPr marL="25527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9pPr>
          </a:lstStyle>
          <a:p>
            <a:pPr>
              <a:defRPr/>
            </a:pPr>
            <a:r>
              <a:rPr lang="it-IT" kern="0" smtClean="0"/>
              <a:t>Conclusioni</a:t>
            </a:r>
            <a:endParaRPr lang="it-IT" kern="0" dirty="0"/>
          </a:p>
        </p:txBody>
      </p:sp>
      <p:sp>
        <p:nvSpPr>
          <p:cNvPr id="4" name="CasellaDiTesto 3"/>
          <p:cNvSpPr txBox="1"/>
          <p:nvPr/>
        </p:nvSpPr>
        <p:spPr>
          <a:xfrm>
            <a:off x="1493838" y="1390650"/>
            <a:ext cx="3441700" cy="307975"/>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defPPr>
              <a:defRPr lang="en-GB"/>
            </a:defPPr>
            <a:lvl1pPr algn="ctr" eaLnBrk="1" hangingPunct="1">
              <a:spcBef>
                <a:spcPct val="50000"/>
              </a:spcBef>
              <a:defRPr sz="1400" b="1">
                <a:solidFill>
                  <a:srgbClr val="000099"/>
                </a:solidFill>
                <a:latin typeface="Arial" panose="020B060402020202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defRPr/>
            </a:pPr>
            <a:r>
              <a:rPr lang="it-IT" dirty="0" smtClean="0"/>
              <a:t>Analisi per forma giuridica</a:t>
            </a:r>
          </a:p>
        </p:txBody>
      </p:sp>
      <p:sp>
        <p:nvSpPr>
          <p:cNvPr id="26628" name="CasellaDiTesto 4"/>
          <p:cNvSpPr txBox="1">
            <a:spLocks noChangeArrowheads="1"/>
          </p:cNvSpPr>
          <p:nvPr/>
        </p:nvSpPr>
        <p:spPr bwMode="auto">
          <a:xfrm>
            <a:off x="1493838" y="1904672"/>
            <a:ext cx="3441700" cy="4401205"/>
          </a:xfrm>
          <a:prstGeom prst="rect">
            <a:avLst/>
          </a:prstGeom>
          <a:noFill/>
          <a:ln w="9525">
            <a:noFill/>
            <a:miter lim="800000"/>
            <a:headEnd/>
            <a:tailEnd/>
          </a:ln>
        </p:spPr>
        <p:txBody>
          <a:bodyPr anchor="ctr">
            <a:spAutoFit/>
          </a:bodyPr>
          <a:lstStyle/>
          <a:p>
            <a:pPr algn="just"/>
            <a:r>
              <a:rPr lang="it-IT" sz="1400" dirty="0">
                <a:latin typeface="Arial" pitchFamily="34" charset="0"/>
              </a:rPr>
              <a:t>Le S.r.l. sono società sottocapitalizzate e compensano questo squilibrio con un aumento dei debiti verso fornitori; inoltre la mancanza di disponibilità finanziaria comporta investimenti ridotti. Gli indici ROI e ROE raggiungono  buoni </a:t>
            </a:r>
            <a:r>
              <a:rPr lang="it-IT" sz="1400" dirty="0" smtClean="0">
                <a:latin typeface="Arial" pitchFamily="34" charset="0"/>
              </a:rPr>
              <a:t>livelli, </a:t>
            </a:r>
            <a:r>
              <a:rPr lang="it-IT" sz="1400" dirty="0">
                <a:latin typeface="Arial" pitchFamily="34" charset="0"/>
              </a:rPr>
              <a:t>ma l’EBITDA </a:t>
            </a:r>
            <a:r>
              <a:rPr lang="it-IT" sz="1400" dirty="0" err="1">
                <a:latin typeface="Arial" pitchFamily="34" charset="0"/>
              </a:rPr>
              <a:t>margin</a:t>
            </a:r>
            <a:r>
              <a:rPr lang="it-IT" sz="1400" dirty="0">
                <a:latin typeface="Arial" pitchFamily="34" charset="0"/>
              </a:rPr>
              <a:t> ha valori bassi </a:t>
            </a:r>
            <a:r>
              <a:rPr lang="it-IT" sz="1400" dirty="0" smtClean="0">
                <a:latin typeface="Arial" pitchFamily="34" charset="0"/>
              </a:rPr>
              <a:t>se comparati a quelli delle </a:t>
            </a:r>
            <a:r>
              <a:rPr lang="it-IT" sz="1400" dirty="0">
                <a:latin typeface="Arial" pitchFamily="34" charset="0"/>
              </a:rPr>
              <a:t>altre forme giuridiche. I pochi investimenti e la bassa autonomia finanziaria determinano una maggiore rigidità nella gestione avendo costi di struttura più elevati. </a:t>
            </a:r>
          </a:p>
          <a:p>
            <a:pPr algn="just"/>
            <a:r>
              <a:rPr lang="it-IT" sz="1400" dirty="0">
                <a:latin typeface="Arial" pitchFamily="34" charset="0"/>
              </a:rPr>
              <a:t>Il valore più elevato dell’indice di autonomia finanziaria  si verifica per le S.p.A. (si avvicina al livello ottimale del 60%, ma non lo raggiunge); questa tipologia di </a:t>
            </a:r>
            <a:r>
              <a:rPr lang="it-IT" sz="1400" dirty="0" smtClean="0">
                <a:latin typeface="Arial" pitchFamily="34" charset="0"/>
              </a:rPr>
              <a:t>aziende </a:t>
            </a:r>
            <a:r>
              <a:rPr lang="it-IT" sz="1400" dirty="0">
                <a:latin typeface="Arial" pitchFamily="34" charset="0"/>
              </a:rPr>
              <a:t>quindi si autofinanzia in maniera consistente, ricorrendo in misura </a:t>
            </a:r>
            <a:r>
              <a:rPr lang="it-IT" sz="1400" dirty="0" smtClean="0">
                <a:latin typeface="Arial" pitchFamily="34" charset="0"/>
              </a:rPr>
              <a:t>minore a </a:t>
            </a:r>
            <a:r>
              <a:rPr lang="it-IT" sz="1400" dirty="0">
                <a:latin typeface="Arial" pitchFamily="34" charset="0"/>
              </a:rPr>
              <a:t>fonti esterne di finanziamento.</a:t>
            </a:r>
          </a:p>
        </p:txBody>
      </p:sp>
      <p:cxnSp>
        <p:nvCxnSpPr>
          <p:cNvPr id="26629" name="Connettore 1 6"/>
          <p:cNvCxnSpPr>
            <a:cxnSpLocks noChangeShapeType="1"/>
          </p:cNvCxnSpPr>
          <p:nvPr/>
        </p:nvCxnSpPr>
        <p:spPr bwMode="auto">
          <a:xfrm flipH="1">
            <a:off x="5176838" y="1905000"/>
            <a:ext cx="28575" cy="4032250"/>
          </a:xfrm>
          <a:prstGeom prst="line">
            <a:avLst/>
          </a:prstGeom>
          <a:noFill/>
          <a:ln w="9525" algn="ctr">
            <a:solidFill>
              <a:schemeClr val="tx1"/>
            </a:solidFill>
            <a:round/>
            <a:headEnd/>
            <a:tailEnd/>
          </a:ln>
        </p:spPr>
      </p:cxnSp>
      <p:sp>
        <p:nvSpPr>
          <p:cNvPr id="8" name="CasellaDiTesto 7"/>
          <p:cNvSpPr txBox="1"/>
          <p:nvPr/>
        </p:nvSpPr>
        <p:spPr>
          <a:xfrm>
            <a:off x="5538788" y="1384300"/>
            <a:ext cx="3440112" cy="307975"/>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defPPr>
              <a:defRPr lang="en-GB"/>
            </a:defPPr>
            <a:lvl1pPr algn="ctr" eaLnBrk="1" hangingPunct="1">
              <a:spcBef>
                <a:spcPct val="50000"/>
              </a:spcBef>
              <a:defRPr sz="1400" b="1">
                <a:solidFill>
                  <a:srgbClr val="000099"/>
                </a:solidFill>
                <a:latin typeface="Arial" panose="020B060402020202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defRPr/>
            </a:pPr>
            <a:r>
              <a:rPr lang="it-IT" dirty="0" smtClean="0"/>
              <a:t>Analisi per cluster dimensionale</a:t>
            </a:r>
          </a:p>
        </p:txBody>
      </p:sp>
      <p:sp>
        <p:nvSpPr>
          <p:cNvPr id="26631" name="CasellaDiTesto 8"/>
          <p:cNvSpPr txBox="1">
            <a:spLocks noChangeArrowheads="1"/>
          </p:cNvSpPr>
          <p:nvPr/>
        </p:nvSpPr>
        <p:spPr bwMode="auto">
          <a:xfrm>
            <a:off x="5538788" y="1949450"/>
            <a:ext cx="3440112" cy="2894013"/>
          </a:xfrm>
          <a:prstGeom prst="rect">
            <a:avLst/>
          </a:prstGeom>
          <a:noFill/>
          <a:ln w="9525">
            <a:noFill/>
            <a:miter lim="800000"/>
            <a:headEnd/>
            <a:tailEnd/>
          </a:ln>
        </p:spPr>
        <p:txBody>
          <a:bodyPr anchor="ctr">
            <a:spAutoFit/>
          </a:bodyPr>
          <a:lstStyle/>
          <a:p>
            <a:pPr algn="just"/>
            <a:r>
              <a:rPr lang="it-IT" sz="1400" dirty="0">
                <a:latin typeface="Arial" pitchFamily="34" charset="0"/>
              </a:rPr>
              <a:t>L’analisi per cluster dimensionale sottolinea la buona gestione delle farmacie comunali. Indipendentemente dal cluster di appartenenza tutte hanno una buona redditività, un’ottima autonomia finanziaria e copertura delle immobilizzazioni. </a:t>
            </a:r>
          </a:p>
          <a:p>
            <a:pPr algn="just"/>
            <a:r>
              <a:rPr lang="it-IT" sz="1400" dirty="0">
                <a:latin typeface="Arial" pitchFamily="34" charset="0"/>
              </a:rPr>
              <a:t>Gli ottimi risultati raggiunti dalle farmacie comunali sono </a:t>
            </a:r>
            <a:r>
              <a:rPr lang="it-IT" sz="1400" dirty="0" smtClean="0">
                <a:latin typeface="Arial" pitchFamily="34" charset="0"/>
              </a:rPr>
              <a:t>tali </a:t>
            </a:r>
            <a:r>
              <a:rPr lang="it-IT" sz="1400" dirty="0">
                <a:latin typeface="Arial" pitchFamily="34" charset="0"/>
              </a:rPr>
              <a:t>non solo attraverso un controllo dei margini </a:t>
            </a:r>
            <a:r>
              <a:rPr lang="it-IT" sz="1400" dirty="0" smtClean="0">
                <a:latin typeface="Arial" pitchFamily="34" charset="0"/>
              </a:rPr>
              <a:t>economici, </a:t>
            </a:r>
            <a:r>
              <a:rPr lang="it-IT" sz="1400" dirty="0">
                <a:latin typeface="Arial" pitchFamily="34" charset="0"/>
              </a:rPr>
              <a:t>ma soprattutto grazie al controllo sul ciclo del circolante e alla programmazione degli investimenti.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1617663" y="1989138"/>
            <a:ext cx="7816850" cy="1322387"/>
          </a:xfrm>
          <a:prstGeom prst="rect">
            <a:avLst/>
          </a:prstGeom>
          <a:solidFill>
            <a:srgbClr val="3366CC"/>
          </a:solidFill>
          <a:ln>
            <a:solidFill>
              <a:schemeClr val="tx1"/>
            </a:solidFill>
            <a:headEnd/>
            <a:tailEnd/>
          </a:ln>
        </p:spPr>
        <p:style>
          <a:lnRef idx="1">
            <a:schemeClr val="accent3"/>
          </a:lnRef>
          <a:fillRef idx="3">
            <a:schemeClr val="accent3"/>
          </a:fillRef>
          <a:effectRef idx="2">
            <a:schemeClr val="accent3"/>
          </a:effectRef>
          <a:fontRef idx="minor">
            <a:schemeClr val="lt1"/>
          </a:fontRef>
        </p:style>
        <p:txBody>
          <a:bodyPr>
            <a:spAutoFit/>
          </a:bodyPr>
          <a:lstStyle>
            <a:defPPr>
              <a:defRPr lang="en-GB"/>
            </a:defPPr>
            <a:lvl1pPr algn="r" eaLnBrk="1" hangingPunct="1">
              <a:defRPr sz="4000" cap="small">
                <a:cs typeface="Arial" pitchFamily="34" charset="0"/>
              </a:defRPr>
            </a:lvl1pPr>
          </a:lstStyle>
          <a:p>
            <a:pPr>
              <a:defRPr/>
            </a:pPr>
            <a:r>
              <a:rPr lang="it-IT" dirty="0" smtClean="0"/>
              <a:t>Analisi Dei </a:t>
            </a:r>
          </a:p>
          <a:p>
            <a:pPr>
              <a:defRPr/>
            </a:pPr>
            <a:r>
              <a:rPr lang="it-IT" dirty="0" smtClean="0"/>
              <a:t>Best Performer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687513" y="1168400"/>
            <a:ext cx="7891462" cy="3754438"/>
          </a:xfrm>
          <a:prstGeom prst="rect">
            <a:avLst/>
          </a:prstGeom>
          <a:noFill/>
        </p:spPr>
        <p:txBody>
          <a:bodyPr>
            <a:spAutoFit/>
          </a:bodyPr>
          <a:lstStyle/>
          <a:p>
            <a:pPr algn="just">
              <a:defRPr/>
            </a:pPr>
            <a:r>
              <a:rPr lang="it-IT" sz="1400" dirty="0">
                <a:latin typeface="Arial" panose="020B0604020202020204" pitchFamily="34" charset="0"/>
              </a:rPr>
              <a:t>Ai fini di questa analisi sono stati scelti tre indici che consentono di individuare un modello organizzativo che, da un punto di vista delle performance, possa garantire </a:t>
            </a:r>
            <a:r>
              <a:rPr lang="it-IT" sz="1400" dirty="0" smtClean="0">
                <a:latin typeface="Arial" panose="020B0604020202020204" pitchFamily="34" charset="0"/>
              </a:rPr>
              <a:t>alla proprietà risorse </a:t>
            </a:r>
            <a:r>
              <a:rPr lang="it-IT" sz="1400" dirty="0">
                <a:latin typeface="Arial" panose="020B0604020202020204" pitchFamily="34" charset="0"/>
              </a:rPr>
              <a:t>costanti e continue nel tempo, e che permettano di intraprendere investimenti finalizzati al miglioramento dei servizi alla persona.</a:t>
            </a:r>
          </a:p>
          <a:p>
            <a:pPr algn="just">
              <a:defRPr/>
            </a:pPr>
            <a:endParaRPr lang="it-IT" sz="1400" dirty="0">
              <a:latin typeface="Arial" panose="020B0604020202020204" pitchFamily="34" charset="0"/>
            </a:endParaRPr>
          </a:p>
          <a:p>
            <a:pPr algn="just">
              <a:defRPr/>
            </a:pPr>
            <a:r>
              <a:rPr lang="it-IT" sz="1400" dirty="0">
                <a:latin typeface="Arial" panose="020B0604020202020204" pitchFamily="34" charset="0"/>
              </a:rPr>
              <a:t>Gli indici considerati, e indicativi delle scelte del management delle </a:t>
            </a:r>
            <a:r>
              <a:rPr lang="it-IT" sz="1400" dirty="0" smtClean="0">
                <a:latin typeface="Arial" panose="020B0604020202020204" pitchFamily="34" charset="0"/>
              </a:rPr>
              <a:t>Aziende </a:t>
            </a:r>
            <a:r>
              <a:rPr lang="it-IT" sz="1400" dirty="0">
                <a:latin typeface="Arial" panose="020B0604020202020204" pitchFamily="34" charset="0"/>
              </a:rPr>
              <a:t>che gestiscono le farmacie, sono di seguito riportati, unitamente ai valori soglia considerati positivi:  </a:t>
            </a:r>
          </a:p>
          <a:p>
            <a:pPr algn="just">
              <a:defRPr/>
            </a:pPr>
            <a:r>
              <a:rPr lang="it-IT" sz="1400" dirty="0">
                <a:latin typeface="Arial" panose="020B0604020202020204" pitchFamily="34" charset="0"/>
              </a:rPr>
              <a:t> </a:t>
            </a:r>
          </a:p>
          <a:p>
            <a:pPr marL="285750" indent="-285750" algn="just">
              <a:buFont typeface="Simplified Arabic Fixed" panose="02070309020205020404" pitchFamily="49" charset="-78"/>
              <a:buChar char="-"/>
              <a:defRPr/>
            </a:pPr>
            <a:r>
              <a:rPr lang="it-IT" sz="1400" dirty="0" err="1">
                <a:latin typeface="Arial" panose="020B0604020202020204" pitchFamily="34" charset="0"/>
              </a:rPr>
              <a:t>Ebitda</a:t>
            </a:r>
            <a:r>
              <a:rPr lang="it-IT" sz="1400" dirty="0">
                <a:latin typeface="Arial" panose="020B0604020202020204" pitchFamily="34" charset="0"/>
              </a:rPr>
              <a:t> </a:t>
            </a:r>
            <a:r>
              <a:rPr lang="it-IT" sz="1400" dirty="0" err="1">
                <a:latin typeface="Arial" panose="020B0604020202020204" pitchFamily="34" charset="0"/>
              </a:rPr>
              <a:t>margin</a:t>
            </a:r>
            <a:r>
              <a:rPr lang="it-IT" sz="1400" dirty="0">
                <a:latin typeface="Arial" panose="020B0604020202020204" pitchFamily="34" charset="0"/>
              </a:rPr>
              <a:t> (rapporto tra </a:t>
            </a:r>
            <a:r>
              <a:rPr lang="it-IT" sz="1400" dirty="0" err="1">
                <a:latin typeface="Arial" panose="020B0604020202020204" pitchFamily="34" charset="0"/>
              </a:rPr>
              <a:t>Ebitda</a:t>
            </a:r>
            <a:r>
              <a:rPr lang="it-IT" sz="1400" dirty="0">
                <a:latin typeface="Arial" panose="020B0604020202020204" pitchFamily="34" charset="0"/>
              </a:rPr>
              <a:t> e ricavi) maggiore del 6%;</a:t>
            </a:r>
          </a:p>
          <a:p>
            <a:pPr marL="285750" indent="-285750" algn="just">
              <a:buFont typeface="Simplified Arabic Fixed" panose="02070309020205020404" pitchFamily="49" charset="-78"/>
              <a:buChar char="-"/>
              <a:defRPr/>
            </a:pPr>
            <a:r>
              <a:rPr lang="it-IT" sz="1400" dirty="0">
                <a:latin typeface="Arial" panose="020B0604020202020204" pitchFamily="34" charset="0"/>
              </a:rPr>
              <a:t>Ciclo del circolante positivo;</a:t>
            </a:r>
          </a:p>
          <a:p>
            <a:pPr marL="285750" indent="-285750" algn="just">
              <a:buFont typeface="Simplified Arabic Fixed" panose="02070309020205020404" pitchFamily="49" charset="-78"/>
              <a:buChar char="-"/>
              <a:defRPr/>
            </a:pPr>
            <a:r>
              <a:rPr lang="it-IT" sz="1400" dirty="0">
                <a:latin typeface="Arial" panose="020B0604020202020204" pitchFamily="34" charset="0"/>
              </a:rPr>
              <a:t>Autonomia finanziaria superiore al 30%.</a:t>
            </a:r>
          </a:p>
          <a:p>
            <a:pPr marL="285750" indent="-285750" algn="just">
              <a:buFont typeface="Simplified Arabic Fixed" panose="02070309020205020404" pitchFamily="49" charset="-78"/>
              <a:buChar char="-"/>
              <a:defRPr/>
            </a:pPr>
            <a:endParaRPr lang="it-IT" sz="1400" dirty="0">
              <a:latin typeface="Arial" panose="020B0604020202020204" pitchFamily="34" charset="0"/>
            </a:endParaRPr>
          </a:p>
          <a:p>
            <a:pPr algn="just">
              <a:defRPr/>
            </a:pPr>
            <a:r>
              <a:rPr lang="it-IT" sz="1400" dirty="0"/>
              <a:t>Sono state individuate 10 Aziende i cui valori di bilancio soddisfano i criteri associati agli indici suddetti, definendo in tal modo il gruppo delle </a:t>
            </a:r>
            <a:r>
              <a:rPr lang="it-IT" sz="1400" i="1" dirty="0"/>
              <a:t>best performer</a:t>
            </a:r>
            <a:r>
              <a:rPr lang="it-IT" sz="1400" dirty="0"/>
              <a:t> che possano fungere da benchmark per la restante popolazione di aziende studiate.</a:t>
            </a:r>
          </a:p>
          <a:p>
            <a:pPr algn="just">
              <a:defRPr/>
            </a:pPr>
            <a:endParaRPr lang="it-IT" sz="1400" dirty="0">
              <a:latin typeface="Arial" panose="020B0604020202020204" pitchFamily="34" charset="0"/>
            </a:endParaRPr>
          </a:p>
          <a:p>
            <a:pPr algn="just">
              <a:defRPr/>
            </a:pPr>
            <a:endParaRPr lang="it-IT" sz="1400" dirty="0">
              <a:latin typeface="Arial" panose="020B0604020202020204" pitchFamily="34" charset="0"/>
            </a:endParaRPr>
          </a:p>
        </p:txBody>
      </p:sp>
      <p:sp>
        <p:nvSpPr>
          <p:cNvPr id="4" name="Segnaposto testo 1"/>
          <p:cNvSpPr txBox="1">
            <a:spLocks/>
          </p:cNvSpPr>
          <p:nvPr/>
        </p:nvSpPr>
        <p:spPr bwMode="auto">
          <a:xfrm>
            <a:off x="1481138" y="382588"/>
            <a:ext cx="6881812" cy="6540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lnSpc>
                <a:spcPct val="100000"/>
              </a:lnSpc>
              <a:spcBef>
                <a:spcPts val="200"/>
              </a:spcBef>
              <a:spcAft>
                <a:spcPct val="0"/>
              </a:spcAft>
              <a:defRPr sz="1800" b="1">
                <a:solidFill>
                  <a:schemeClr val="tx2"/>
                </a:solidFill>
                <a:latin typeface="Arial" pitchFamily="34" charset="0"/>
                <a:ea typeface="+mn-ea"/>
                <a:cs typeface="Arial" pitchFamily="34" charset="0"/>
              </a:defRPr>
            </a:lvl1pPr>
            <a:lvl2pPr marL="180975" indent="-179388" algn="l" rtl="0" eaLnBrk="0" fontAlgn="base" hangingPunct="0">
              <a:lnSpc>
                <a:spcPct val="100000"/>
              </a:lnSpc>
              <a:spcBef>
                <a:spcPts val="200"/>
              </a:spcBef>
              <a:spcAft>
                <a:spcPct val="0"/>
              </a:spcAft>
              <a:buClr>
                <a:schemeClr val="tx2"/>
              </a:buClr>
              <a:buSzPct val="85000"/>
              <a:buFont typeface="Wingdings" pitchFamily="2" charset="2"/>
              <a:buNone/>
              <a:defRPr sz="1800">
                <a:solidFill>
                  <a:schemeClr val="tx1"/>
                </a:solidFill>
                <a:latin typeface="Arial" pitchFamily="34" charset="0"/>
                <a:cs typeface="Arial" pitchFamily="34" charset="0"/>
              </a:defRPr>
            </a:lvl2pPr>
            <a:lvl3pPr marL="361950" indent="-179388" algn="l" rtl="0" eaLnBrk="0" fontAlgn="base" hangingPunct="0">
              <a:spcBef>
                <a:spcPct val="40000"/>
              </a:spcBef>
              <a:spcAft>
                <a:spcPct val="0"/>
              </a:spcAft>
              <a:buClr>
                <a:schemeClr val="tx2"/>
              </a:buClr>
              <a:buSzPct val="85000"/>
              <a:buFont typeface="Symbol" pitchFamily="18" charset="2"/>
              <a:buChar char="-"/>
              <a:defRPr sz="1000">
                <a:solidFill>
                  <a:schemeClr val="tx1"/>
                </a:solidFill>
                <a:latin typeface="+mn-lt"/>
              </a:defRPr>
            </a:lvl3pPr>
            <a:lvl4pPr marL="541338" indent="-177800" algn="l" rtl="0" eaLnBrk="0" fontAlgn="base" hangingPunct="0">
              <a:spcBef>
                <a:spcPct val="40000"/>
              </a:spcBef>
              <a:spcAft>
                <a:spcPct val="0"/>
              </a:spcAft>
              <a:buClr>
                <a:schemeClr val="tx2"/>
              </a:buClr>
              <a:buSzPct val="85000"/>
              <a:buFont typeface="Wingdings" pitchFamily="2" charset="2"/>
              <a:buChar char="l"/>
              <a:defRPr sz="1000">
                <a:solidFill>
                  <a:schemeClr val="tx1"/>
                </a:solidFill>
                <a:latin typeface="+mn-lt"/>
              </a:defRPr>
            </a:lvl4pPr>
            <a:lvl5pPr marL="723900" indent="-180975" algn="l" rtl="0" eaLnBrk="0" fontAlgn="base" hangingPunct="0">
              <a:spcBef>
                <a:spcPct val="40000"/>
              </a:spcBef>
              <a:spcAft>
                <a:spcPct val="0"/>
              </a:spcAft>
              <a:buClr>
                <a:schemeClr val="tx2"/>
              </a:buClr>
              <a:buSzPct val="85000"/>
              <a:buFont typeface="Symbol" pitchFamily="18" charset="2"/>
              <a:buNone/>
              <a:defRPr sz="1000">
                <a:solidFill>
                  <a:schemeClr val="tx1"/>
                </a:solidFill>
                <a:latin typeface="+mn-lt"/>
              </a:defRPr>
            </a:lvl5pPr>
            <a:lvl6pPr marL="11811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6pPr>
            <a:lvl7pPr marL="16383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7pPr>
            <a:lvl8pPr marL="20955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8pPr>
            <a:lvl9pPr marL="25527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9pPr>
          </a:lstStyle>
          <a:p>
            <a:pPr marL="0" indent="0">
              <a:defRPr/>
            </a:pPr>
            <a:r>
              <a:rPr lang="it-IT" altLang="it-IT" kern="0" smtClean="0"/>
              <a:t>OGGETTO DI STUDIO</a:t>
            </a:r>
          </a:p>
        </p:txBody>
      </p:sp>
      <p:sp>
        <p:nvSpPr>
          <p:cNvPr id="5" name="CasellaDiTesto 4"/>
          <p:cNvSpPr txBox="1"/>
          <p:nvPr/>
        </p:nvSpPr>
        <p:spPr>
          <a:xfrm>
            <a:off x="1687513" y="4675188"/>
            <a:ext cx="7891462" cy="738187"/>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defPPr>
              <a:defRPr lang="en-GB"/>
            </a:defPPr>
            <a:lvl1pPr algn="ctr" eaLnBrk="1" hangingPunct="1">
              <a:spcBef>
                <a:spcPct val="50000"/>
              </a:spcBef>
              <a:defRPr sz="1400" b="1">
                <a:solidFill>
                  <a:srgbClr val="000099"/>
                </a:solidFill>
                <a:latin typeface="Arial" panose="020B060402020202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lgn="just">
              <a:defRPr/>
            </a:pPr>
            <a:r>
              <a:rPr lang="it-IT" dirty="0" smtClean="0"/>
              <a:t>Su 77 aziende 70 (pari al 91% del campione) presentano un </a:t>
            </a:r>
            <a:r>
              <a:rPr lang="it-IT" dirty="0" err="1" smtClean="0"/>
              <a:t>Ebtida</a:t>
            </a:r>
            <a:r>
              <a:rPr lang="it-IT" dirty="0" smtClean="0"/>
              <a:t> </a:t>
            </a:r>
            <a:r>
              <a:rPr lang="it-IT" dirty="0" err="1" smtClean="0"/>
              <a:t>margin</a:t>
            </a:r>
            <a:r>
              <a:rPr lang="it-IT" dirty="0" smtClean="0"/>
              <a:t> &gt;0 e 51 (pari al 66% del campione) hanno un </a:t>
            </a:r>
            <a:r>
              <a:rPr lang="it-IT" dirty="0" err="1" smtClean="0"/>
              <a:t>Ebitda</a:t>
            </a:r>
            <a:r>
              <a:rPr lang="it-IT" dirty="0" smtClean="0"/>
              <a:t> </a:t>
            </a:r>
            <a:r>
              <a:rPr lang="it-IT" dirty="0" err="1" smtClean="0"/>
              <a:t>margin</a:t>
            </a:r>
            <a:r>
              <a:rPr lang="it-IT" dirty="0" smtClean="0"/>
              <a:t> &gt; 3%. La media delle aziende presenta un </a:t>
            </a:r>
            <a:r>
              <a:rPr lang="it-IT" dirty="0" err="1" smtClean="0"/>
              <a:t>Ebitda</a:t>
            </a:r>
            <a:r>
              <a:rPr lang="it-IT" dirty="0" smtClean="0"/>
              <a:t> </a:t>
            </a:r>
            <a:r>
              <a:rPr lang="it-IT" dirty="0" err="1" smtClean="0"/>
              <a:t>margin</a:t>
            </a:r>
            <a:r>
              <a:rPr lang="it-IT" dirty="0" smtClean="0"/>
              <a:t> &gt;4%. </a:t>
            </a:r>
            <a:endParaRPr lang="it-IT"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1"/>
          <p:cNvSpPr txBox="1">
            <a:spLocks/>
          </p:cNvSpPr>
          <p:nvPr/>
        </p:nvSpPr>
        <p:spPr>
          <a:xfrm>
            <a:off x="1508125" y="369888"/>
            <a:ext cx="6881813" cy="654050"/>
          </a:xfrm>
          <a:prstGeom prst="rect">
            <a:avLst/>
          </a:prstGeom>
        </p:spPr>
        <p:txBody>
          <a:bodyPr/>
          <a:lstStyle>
            <a:lvl1pPr marL="342900" indent="-342900" algn="l" rtl="0" eaLnBrk="0" fontAlgn="base" hangingPunct="0">
              <a:lnSpc>
                <a:spcPct val="100000"/>
              </a:lnSpc>
              <a:spcBef>
                <a:spcPts val="200"/>
              </a:spcBef>
              <a:spcAft>
                <a:spcPct val="0"/>
              </a:spcAft>
              <a:defRPr sz="1800" b="1">
                <a:solidFill>
                  <a:schemeClr val="tx2"/>
                </a:solidFill>
                <a:latin typeface="Arial" pitchFamily="34" charset="0"/>
                <a:ea typeface="+mn-ea"/>
                <a:cs typeface="Arial" pitchFamily="34" charset="0"/>
              </a:defRPr>
            </a:lvl1pPr>
            <a:lvl2pPr marL="180975" indent="-179388" algn="l" rtl="0" eaLnBrk="0" fontAlgn="base" hangingPunct="0">
              <a:lnSpc>
                <a:spcPct val="100000"/>
              </a:lnSpc>
              <a:spcBef>
                <a:spcPts val="200"/>
              </a:spcBef>
              <a:spcAft>
                <a:spcPct val="0"/>
              </a:spcAft>
              <a:buClr>
                <a:schemeClr val="tx2"/>
              </a:buClr>
              <a:buSzPct val="85000"/>
              <a:buFont typeface="Wingdings" pitchFamily="2" charset="2"/>
              <a:buNone/>
              <a:defRPr sz="1800">
                <a:solidFill>
                  <a:schemeClr val="tx1"/>
                </a:solidFill>
                <a:latin typeface="Arial" pitchFamily="34" charset="0"/>
                <a:cs typeface="Arial" pitchFamily="34" charset="0"/>
              </a:defRPr>
            </a:lvl2pPr>
            <a:lvl3pPr marL="361950" indent="-179388" algn="l" rtl="0" eaLnBrk="0" fontAlgn="base" hangingPunct="0">
              <a:spcBef>
                <a:spcPct val="40000"/>
              </a:spcBef>
              <a:spcAft>
                <a:spcPct val="0"/>
              </a:spcAft>
              <a:buClr>
                <a:schemeClr val="tx2"/>
              </a:buClr>
              <a:buSzPct val="85000"/>
              <a:buFont typeface="Symbol" pitchFamily="18" charset="2"/>
              <a:buChar char="-"/>
              <a:defRPr sz="1000">
                <a:solidFill>
                  <a:schemeClr val="tx1"/>
                </a:solidFill>
                <a:latin typeface="+mn-lt"/>
              </a:defRPr>
            </a:lvl3pPr>
            <a:lvl4pPr marL="541338" indent="-177800" algn="l" rtl="0" eaLnBrk="0" fontAlgn="base" hangingPunct="0">
              <a:spcBef>
                <a:spcPct val="40000"/>
              </a:spcBef>
              <a:spcAft>
                <a:spcPct val="0"/>
              </a:spcAft>
              <a:buClr>
                <a:schemeClr val="tx2"/>
              </a:buClr>
              <a:buSzPct val="85000"/>
              <a:buFont typeface="Wingdings" pitchFamily="2" charset="2"/>
              <a:buChar char="l"/>
              <a:defRPr sz="1000">
                <a:solidFill>
                  <a:schemeClr val="tx1"/>
                </a:solidFill>
                <a:latin typeface="+mn-lt"/>
              </a:defRPr>
            </a:lvl4pPr>
            <a:lvl5pPr marL="723900" indent="-180975" algn="l" rtl="0" eaLnBrk="0" fontAlgn="base" hangingPunct="0">
              <a:spcBef>
                <a:spcPct val="40000"/>
              </a:spcBef>
              <a:spcAft>
                <a:spcPct val="0"/>
              </a:spcAft>
              <a:buClr>
                <a:schemeClr val="tx2"/>
              </a:buClr>
              <a:buSzPct val="85000"/>
              <a:buFont typeface="Symbol" pitchFamily="18" charset="2"/>
              <a:buNone/>
              <a:defRPr sz="1000">
                <a:solidFill>
                  <a:schemeClr val="tx1"/>
                </a:solidFill>
                <a:latin typeface="+mn-lt"/>
              </a:defRPr>
            </a:lvl5pPr>
            <a:lvl6pPr marL="11811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6pPr>
            <a:lvl7pPr marL="16383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7pPr>
            <a:lvl8pPr marL="20955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8pPr>
            <a:lvl9pPr marL="25527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9pPr>
          </a:lstStyle>
          <a:p>
            <a:pPr>
              <a:defRPr/>
            </a:pPr>
            <a:r>
              <a:rPr lang="it-IT" kern="0" dirty="0" smtClean="0"/>
              <a:t>ANALISI REDDITUALE</a:t>
            </a:r>
            <a:endParaRPr lang="it-IT" kern="0" dirty="0"/>
          </a:p>
        </p:txBody>
      </p:sp>
      <p:graphicFrame>
        <p:nvGraphicFramePr>
          <p:cNvPr id="5" name="Tabella 4"/>
          <p:cNvGraphicFramePr>
            <a:graphicFrameLocks noGrp="1"/>
          </p:cNvGraphicFramePr>
          <p:nvPr/>
        </p:nvGraphicFramePr>
        <p:xfrm>
          <a:off x="1763713" y="1700213"/>
          <a:ext cx="7120958" cy="2769270"/>
        </p:xfrm>
        <a:graphic>
          <a:graphicData uri="http://schemas.openxmlformats.org/drawingml/2006/table">
            <a:tbl>
              <a:tblPr/>
              <a:tblGrid>
                <a:gridCol w="1786766"/>
                <a:gridCol w="1777552"/>
                <a:gridCol w="1778320"/>
                <a:gridCol w="1778320"/>
              </a:tblGrid>
              <a:tr h="1096089">
                <a:tc gridSpan="4">
                  <a:txBody>
                    <a:bodyPr/>
                    <a:lstStyle/>
                    <a:p>
                      <a:pPr algn="ctr">
                        <a:lnSpc>
                          <a:spcPct val="115000"/>
                        </a:lnSpc>
                        <a:spcAft>
                          <a:spcPts val="0"/>
                        </a:spcAft>
                      </a:pPr>
                      <a:endParaRPr lang="it-IT" sz="1400" dirty="0">
                        <a:solidFill>
                          <a:srgbClr val="76923C"/>
                        </a:solidFill>
                        <a:latin typeface="Arial" panose="020B0604020202020204" pitchFamily="34" charset="0"/>
                        <a:ea typeface="Calibri"/>
                        <a:cs typeface="Arial" panose="020B0604020202020204" pitchFamily="34" charset="0"/>
                      </a:endParaRPr>
                    </a:p>
                    <a:p>
                      <a:pPr algn="ctr">
                        <a:lnSpc>
                          <a:spcPct val="115000"/>
                        </a:lnSpc>
                        <a:spcAft>
                          <a:spcPts val="0"/>
                        </a:spcAft>
                      </a:pPr>
                      <a:r>
                        <a:rPr lang="it-IT" sz="1400" b="1" dirty="0">
                          <a:solidFill>
                            <a:srgbClr val="76923C"/>
                          </a:solidFill>
                          <a:latin typeface="Arial" panose="020B0604020202020204" pitchFamily="34" charset="0"/>
                          <a:ea typeface="Calibri"/>
                          <a:cs typeface="Arial" panose="020B0604020202020204" pitchFamily="34" charset="0"/>
                        </a:rPr>
                        <a:t>Indicatori di redditività</a:t>
                      </a:r>
                      <a:endParaRPr lang="it-IT" sz="1400" dirty="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r>
              <a:tr h="557727">
                <a:tc>
                  <a:txBody>
                    <a:bodyPr/>
                    <a:lstStyle/>
                    <a:p>
                      <a:pPr algn="just">
                        <a:lnSpc>
                          <a:spcPct val="150000"/>
                        </a:lnSpc>
                        <a:spcAft>
                          <a:spcPts val="0"/>
                        </a:spcAft>
                      </a:pP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150000"/>
                        </a:lnSpc>
                        <a:spcAft>
                          <a:spcPts val="0"/>
                        </a:spcAft>
                      </a:pPr>
                      <a:r>
                        <a:rPr lang="it-IT" sz="1400">
                          <a:solidFill>
                            <a:srgbClr val="222222"/>
                          </a:solidFill>
                          <a:latin typeface="Arial" panose="020B0604020202020204" pitchFamily="34" charset="0"/>
                          <a:ea typeface="Calibri"/>
                          <a:cs typeface="Arial" panose="020B0604020202020204" pitchFamily="34" charset="0"/>
                        </a:rPr>
                        <a:t>Roe</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150000"/>
                        </a:lnSpc>
                        <a:spcAft>
                          <a:spcPts val="0"/>
                        </a:spcAft>
                      </a:pPr>
                      <a:r>
                        <a:rPr lang="it-IT" sz="1400">
                          <a:solidFill>
                            <a:srgbClr val="222222"/>
                          </a:solidFill>
                          <a:latin typeface="Arial" panose="020B0604020202020204" pitchFamily="34" charset="0"/>
                          <a:ea typeface="Calibri"/>
                          <a:cs typeface="Arial" panose="020B0604020202020204" pitchFamily="34" charset="0"/>
                        </a:rPr>
                        <a:t>Roi</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150000"/>
                        </a:lnSpc>
                        <a:spcAft>
                          <a:spcPts val="0"/>
                        </a:spcAft>
                      </a:pPr>
                      <a:r>
                        <a:rPr lang="it-IT" sz="1400">
                          <a:solidFill>
                            <a:srgbClr val="222222"/>
                          </a:solidFill>
                          <a:latin typeface="Arial" panose="020B0604020202020204" pitchFamily="34" charset="0"/>
                          <a:ea typeface="Calibri"/>
                          <a:cs typeface="Arial" panose="020B0604020202020204" pitchFamily="34" charset="0"/>
                        </a:rPr>
                        <a:t>Ebitda margin</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r>
              <a:tr h="557727">
                <a:tc>
                  <a:txBody>
                    <a:bodyPr/>
                    <a:lstStyle/>
                    <a:p>
                      <a:pPr algn="just">
                        <a:lnSpc>
                          <a:spcPct val="150000"/>
                        </a:lnSpc>
                        <a:spcAft>
                          <a:spcPts val="0"/>
                        </a:spcAft>
                      </a:pPr>
                      <a:r>
                        <a:rPr lang="it-IT" sz="1400" b="1">
                          <a:solidFill>
                            <a:srgbClr val="222222"/>
                          </a:solidFill>
                          <a:latin typeface="Arial" panose="020B0604020202020204" pitchFamily="34" charset="0"/>
                          <a:ea typeface="Calibri"/>
                          <a:cs typeface="Arial" panose="020B0604020202020204" pitchFamily="34" charset="0"/>
                        </a:rPr>
                        <a:t>Best performer</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a:noFill/>
                    </a:lnB>
                  </a:tcPr>
                </a:tc>
                <a:tc>
                  <a:txBody>
                    <a:bodyPr/>
                    <a:lstStyle/>
                    <a:p>
                      <a:pPr algn="ctr">
                        <a:lnSpc>
                          <a:spcPct val="150000"/>
                        </a:lnSpc>
                        <a:spcAft>
                          <a:spcPts val="0"/>
                        </a:spcAft>
                      </a:pPr>
                      <a:r>
                        <a:rPr lang="it-IT" sz="1400">
                          <a:solidFill>
                            <a:srgbClr val="222222"/>
                          </a:solidFill>
                          <a:latin typeface="Arial" panose="020B0604020202020204" pitchFamily="34" charset="0"/>
                          <a:ea typeface="Calibri"/>
                          <a:cs typeface="Arial" panose="020B0604020202020204" pitchFamily="34" charset="0"/>
                        </a:rPr>
                        <a:t>16,25%</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a:noFill/>
                    </a:lnB>
                  </a:tcPr>
                </a:tc>
                <a:tc>
                  <a:txBody>
                    <a:bodyPr/>
                    <a:lstStyle/>
                    <a:p>
                      <a:pPr algn="ctr">
                        <a:lnSpc>
                          <a:spcPct val="150000"/>
                        </a:lnSpc>
                        <a:spcAft>
                          <a:spcPts val="0"/>
                        </a:spcAft>
                      </a:pPr>
                      <a:r>
                        <a:rPr lang="it-IT" sz="1400">
                          <a:solidFill>
                            <a:srgbClr val="222222"/>
                          </a:solidFill>
                          <a:latin typeface="Arial" panose="020B0604020202020204" pitchFamily="34" charset="0"/>
                          <a:ea typeface="Calibri"/>
                          <a:cs typeface="Arial" panose="020B0604020202020204" pitchFamily="34" charset="0"/>
                        </a:rPr>
                        <a:t>12,63%</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a:noFill/>
                    </a:lnB>
                  </a:tcPr>
                </a:tc>
                <a:tc>
                  <a:txBody>
                    <a:bodyPr/>
                    <a:lstStyle/>
                    <a:p>
                      <a:pPr algn="ctr">
                        <a:lnSpc>
                          <a:spcPct val="150000"/>
                        </a:lnSpc>
                        <a:spcAft>
                          <a:spcPts val="0"/>
                        </a:spcAft>
                      </a:pPr>
                      <a:r>
                        <a:rPr lang="it-IT" sz="1400">
                          <a:solidFill>
                            <a:srgbClr val="222222"/>
                          </a:solidFill>
                          <a:latin typeface="Arial" panose="020B0604020202020204" pitchFamily="34" charset="0"/>
                          <a:ea typeface="Calibri"/>
                          <a:cs typeface="Arial" panose="020B0604020202020204" pitchFamily="34" charset="0"/>
                        </a:rPr>
                        <a:t>7,98%</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a:noFill/>
                    </a:lnB>
                  </a:tcPr>
                </a:tc>
              </a:tr>
              <a:tr h="557727">
                <a:tc>
                  <a:txBody>
                    <a:bodyPr/>
                    <a:lstStyle/>
                    <a:p>
                      <a:pPr algn="just">
                        <a:lnSpc>
                          <a:spcPct val="150000"/>
                        </a:lnSpc>
                        <a:spcAft>
                          <a:spcPts val="0"/>
                        </a:spcAft>
                      </a:pPr>
                      <a:r>
                        <a:rPr lang="it-IT" sz="1400" b="1" dirty="0">
                          <a:solidFill>
                            <a:srgbClr val="222222"/>
                          </a:solidFill>
                          <a:latin typeface="Arial" panose="020B0604020202020204" pitchFamily="34" charset="0"/>
                          <a:ea typeface="Calibri"/>
                          <a:cs typeface="Arial" panose="020B0604020202020204" pitchFamily="34" charset="0"/>
                        </a:rPr>
                        <a:t>Media nazionale</a:t>
                      </a:r>
                      <a:endParaRPr lang="it-IT" sz="1400" dirty="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50000"/>
                        </a:lnSpc>
                        <a:spcAft>
                          <a:spcPts val="0"/>
                        </a:spcAft>
                      </a:pPr>
                      <a:r>
                        <a:rPr lang="it-IT" sz="1400" dirty="0">
                          <a:solidFill>
                            <a:srgbClr val="222222"/>
                          </a:solidFill>
                          <a:latin typeface="Arial" panose="020B0604020202020204" pitchFamily="34" charset="0"/>
                          <a:ea typeface="Calibri"/>
                          <a:cs typeface="Arial" panose="020B0604020202020204" pitchFamily="34" charset="0"/>
                        </a:rPr>
                        <a:t>19%</a:t>
                      </a:r>
                      <a:endParaRPr lang="it-IT" sz="1400" dirty="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50000"/>
                        </a:lnSpc>
                        <a:spcAft>
                          <a:spcPts val="0"/>
                        </a:spcAft>
                      </a:pPr>
                      <a:r>
                        <a:rPr lang="it-IT" sz="1400">
                          <a:solidFill>
                            <a:srgbClr val="222222"/>
                          </a:solidFill>
                          <a:latin typeface="Arial" panose="020B0604020202020204" pitchFamily="34" charset="0"/>
                          <a:ea typeface="Calibri"/>
                          <a:cs typeface="Arial" panose="020B0604020202020204" pitchFamily="34" charset="0"/>
                        </a:rPr>
                        <a:t>4%</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50000"/>
                        </a:lnSpc>
                        <a:spcAft>
                          <a:spcPts val="0"/>
                        </a:spcAft>
                      </a:pPr>
                      <a:r>
                        <a:rPr lang="it-IT" sz="1400" dirty="0">
                          <a:solidFill>
                            <a:srgbClr val="222222"/>
                          </a:solidFill>
                          <a:latin typeface="Arial" panose="020B0604020202020204" pitchFamily="34" charset="0"/>
                          <a:ea typeface="Calibri"/>
                          <a:cs typeface="Arial" panose="020B0604020202020204" pitchFamily="34" charset="0"/>
                        </a:rPr>
                        <a:t>4%</a:t>
                      </a:r>
                      <a:endParaRPr lang="it-IT" sz="1400" dirty="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testo 2"/>
          <p:cNvSpPr txBox="1">
            <a:spLocks noGrp="1"/>
          </p:cNvSpPr>
          <p:nvPr>
            <p:ph type="body" sz="quarter" idx="10"/>
          </p:nvPr>
        </p:nvSpPr>
        <p:spPr bwMode="auto">
          <a:xfrm>
            <a:off x="1550988" y="327025"/>
            <a:ext cx="6881812" cy="369888"/>
          </a:xfrm>
          <a:noFill/>
          <a:ln>
            <a:miter lim="800000"/>
            <a:headEnd/>
            <a:tailEnd/>
          </a:ln>
        </p:spPr>
        <p:txBody>
          <a:bodyPr vert="horz" wrap="square" lIns="91440" tIns="45720" rIns="91440" bIns="45720" numCol="1" anchor="t" anchorCtr="0" compatLnSpc="1">
            <a:prstTxWarp prst="textNoShape">
              <a:avLst/>
            </a:prstTxWarp>
          </a:bodyPr>
          <a:lstStyle/>
          <a:p>
            <a:pPr marL="0" indent="0"/>
            <a:r>
              <a:rPr lang="it-IT" altLang="it-IT" smtClean="0"/>
              <a:t>INQUADRAMENTO NORMATIVO ED ISTITUZIONALE</a:t>
            </a:r>
          </a:p>
        </p:txBody>
      </p:sp>
      <p:sp>
        <p:nvSpPr>
          <p:cNvPr id="4" name="Text Box 10"/>
          <p:cNvSpPr txBox="1">
            <a:spLocks noChangeArrowheads="1"/>
          </p:cNvSpPr>
          <p:nvPr/>
        </p:nvSpPr>
        <p:spPr bwMode="auto">
          <a:xfrm>
            <a:off x="3932238" y="1193800"/>
            <a:ext cx="2911475" cy="307975"/>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defPPr>
              <a:defRPr lang="en-GB"/>
            </a:defPPr>
            <a:lvl1pPr algn="ctr" eaLnBrk="1" hangingPunct="1">
              <a:spcBef>
                <a:spcPct val="50000"/>
              </a:spcBef>
              <a:defRPr sz="1400" b="1">
                <a:solidFill>
                  <a:srgbClr val="000099"/>
                </a:solidFill>
                <a:latin typeface="Arial" panose="020B0604020202020204" pitchFamily="34" charset="0"/>
                <a:cs typeface="Arial" panose="020B0604020202020204" pitchFamily="34" charset="0"/>
              </a:defRPr>
            </a:lvl1pPr>
            <a:lvl2pPr marL="742950" indent="-285750">
              <a:defRPr>
                <a:solidFill>
                  <a:schemeClr val="tx1"/>
                </a:solidFill>
                <a:latin typeface="Univers 45 Light"/>
                <a:cs typeface="Arial" panose="020B0604020202020204" pitchFamily="34" charset="0"/>
              </a:defRPr>
            </a:lvl2pPr>
            <a:lvl3pPr marL="1143000" indent="-228600">
              <a:defRPr>
                <a:solidFill>
                  <a:schemeClr val="tx1"/>
                </a:solidFill>
                <a:latin typeface="Univers 45 Light"/>
                <a:cs typeface="Arial" panose="020B0604020202020204" pitchFamily="34" charset="0"/>
              </a:defRPr>
            </a:lvl3pPr>
            <a:lvl4pPr marL="1600200" indent="-228600">
              <a:defRPr>
                <a:solidFill>
                  <a:schemeClr val="tx1"/>
                </a:solidFill>
                <a:latin typeface="Univers 45 Light"/>
                <a:cs typeface="Arial" panose="020B0604020202020204" pitchFamily="34" charset="0"/>
              </a:defRPr>
            </a:lvl4pPr>
            <a:lvl5pPr marL="2057400" indent="-228600">
              <a:defRPr>
                <a:solidFill>
                  <a:schemeClr val="tx1"/>
                </a:solidFill>
                <a:latin typeface="Univers 45 Light"/>
                <a:cs typeface="Arial" panose="020B0604020202020204" pitchFamily="34" charset="0"/>
              </a:defRPr>
            </a:lvl5pPr>
            <a:lvl6pPr marL="2514600" indent="-228600" eaLnBrk="0" fontAlgn="base" hangingPunct="0">
              <a:spcBef>
                <a:spcPct val="0"/>
              </a:spcBef>
              <a:spcAft>
                <a:spcPct val="0"/>
              </a:spcAft>
              <a:defRPr>
                <a:solidFill>
                  <a:schemeClr val="tx1"/>
                </a:solidFill>
                <a:latin typeface="Univers 45 Light"/>
                <a:cs typeface="Arial" panose="020B0604020202020204" pitchFamily="34" charset="0"/>
              </a:defRPr>
            </a:lvl6pPr>
            <a:lvl7pPr marL="2971800" indent="-228600" eaLnBrk="0" fontAlgn="base" hangingPunct="0">
              <a:spcBef>
                <a:spcPct val="0"/>
              </a:spcBef>
              <a:spcAft>
                <a:spcPct val="0"/>
              </a:spcAft>
              <a:defRPr>
                <a:solidFill>
                  <a:schemeClr val="tx1"/>
                </a:solidFill>
                <a:latin typeface="Univers 45 Light"/>
                <a:cs typeface="Arial" panose="020B0604020202020204" pitchFamily="34" charset="0"/>
              </a:defRPr>
            </a:lvl7pPr>
            <a:lvl8pPr marL="3429000" indent="-228600" eaLnBrk="0" fontAlgn="base" hangingPunct="0">
              <a:spcBef>
                <a:spcPct val="0"/>
              </a:spcBef>
              <a:spcAft>
                <a:spcPct val="0"/>
              </a:spcAft>
              <a:defRPr>
                <a:solidFill>
                  <a:schemeClr val="tx1"/>
                </a:solidFill>
                <a:latin typeface="Univers 45 Light"/>
                <a:cs typeface="Arial" panose="020B0604020202020204" pitchFamily="34" charset="0"/>
              </a:defRPr>
            </a:lvl8pPr>
            <a:lvl9pPr marL="3886200" indent="-228600" eaLnBrk="0" fontAlgn="base" hangingPunct="0">
              <a:spcBef>
                <a:spcPct val="0"/>
              </a:spcBef>
              <a:spcAft>
                <a:spcPct val="0"/>
              </a:spcAft>
              <a:defRPr>
                <a:solidFill>
                  <a:schemeClr val="tx1"/>
                </a:solidFill>
                <a:latin typeface="Univers 45 Light"/>
                <a:cs typeface="Arial" panose="020B0604020202020204" pitchFamily="34" charset="0"/>
              </a:defRPr>
            </a:lvl9pPr>
          </a:lstStyle>
          <a:p>
            <a:pPr>
              <a:defRPr/>
            </a:pPr>
            <a:r>
              <a:rPr lang="it-IT" dirty="0"/>
              <a:t>Il servizio farmaceutico</a:t>
            </a:r>
            <a:endParaRPr lang="it-IT" altLang="it-IT" dirty="0" smtClean="0"/>
          </a:p>
        </p:txBody>
      </p:sp>
      <p:sp>
        <p:nvSpPr>
          <p:cNvPr id="5" name="Text Box 10"/>
          <p:cNvSpPr txBox="1">
            <a:spLocks noChangeArrowheads="1"/>
          </p:cNvSpPr>
          <p:nvPr/>
        </p:nvSpPr>
        <p:spPr bwMode="auto">
          <a:xfrm>
            <a:off x="6992938" y="1974850"/>
            <a:ext cx="2246312" cy="630238"/>
          </a:xfrm>
          <a:prstGeom prst="rect">
            <a:avLst/>
          </a:prstGeom>
          <a:ln/>
        </p:spPr>
        <p:style>
          <a:lnRef idx="2">
            <a:schemeClr val="dk1"/>
          </a:lnRef>
          <a:fillRef idx="1">
            <a:schemeClr val="lt1"/>
          </a:fillRef>
          <a:effectRef idx="0">
            <a:schemeClr val="dk1"/>
          </a:effectRef>
          <a:fontRef idx="minor">
            <a:schemeClr val="dk1"/>
          </a:fontRef>
        </p:style>
        <p:txBody>
          <a:bodyPr/>
          <a:lstStyle>
            <a:defPPr>
              <a:defRPr lang="en-GB"/>
            </a:defPPr>
            <a:lvl1pPr algn="ctr" eaLnBrk="1" hangingPunct="1">
              <a:spcBef>
                <a:spcPct val="50000"/>
              </a:spcBef>
              <a:defRPr sz="1400" b="1">
                <a:solidFill>
                  <a:srgbClr val="000099"/>
                </a:solidFill>
                <a:latin typeface="Arial" panose="020B0604020202020204" pitchFamily="34" charset="0"/>
                <a:cs typeface="Arial" panose="020B0604020202020204" pitchFamily="34" charset="0"/>
              </a:defRPr>
            </a:lvl1pPr>
            <a:lvl2pPr marL="742950" indent="-285750">
              <a:defRPr>
                <a:solidFill>
                  <a:schemeClr val="tx1"/>
                </a:solidFill>
                <a:latin typeface="Univers 45 Light"/>
                <a:cs typeface="Arial" panose="020B0604020202020204" pitchFamily="34" charset="0"/>
              </a:defRPr>
            </a:lvl2pPr>
            <a:lvl3pPr marL="1143000" indent="-228600">
              <a:defRPr>
                <a:solidFill>
                  <a:schemeClr val="tx1"/>
                </a:solidFill>
                <a:latin typeface="Univers 45 Light"/>
                <a:cs typeface="Arial" panose="020B0604020202020204" pitchFamily="34" charset="0"/>
              </a:defRPr>
            </a:lvl3pPr>
            <a:lvl4pPr marL="1600200" indent="-228600">
              <a:defRPr>
                <a:solidFill>
                  <a:schemeClr val="tx1"/>
                </a:solidFill>
                <a:latin typeface="Univers 45 Light"/>
                <a:cs typeface="Arial" panose="020B0604020202020204" pitchFamily="34" charset="0"/>
              </a:defRPr>
            </a:lvl4pPr>
            <a:lvl5pPr marL="2057400" indent="-228600">
              <a:defRPr>
                <a:solidFill>
                  <a:schemeClr val="tx1"/>
                </a:solidFill>
                <a:latin typeface="Univers 45 Light"/>
                <a:cs typeface="Arial" panose="020B0604020202020204" pitchFamily="34" charset="0"/>
              </a:defRPr>
            </a:lvl5pPr>
            <a:lvl6pPr marL="2514600" indent="-228600" eaLnBrk="0" fontAlgn="base" hangingPunct="0">
              <a:spcBef>
                <a:spcPct val="0"/>
              </a:spcBef>
              <a:spcAft>
                <a:spcPct val="0"/>
              </a:spcAft>
              <a:defRPr>
                <a:solidFill>
                  <a:schemeClr val="tx1"/>
                </a:solidFill>
                <a:latin typeface="Univers 45 Light"/>
                <a:cs typeface="Arial" panose="020B0604020202020204" pitchFamily="34" charset="0"/>
              </a:defRPr>
            </a:lvl6pPr>
            <a:lvl7pPr marL="2971800" indent="-228600" eaLnBrk="0" fontAlgn="base" hangingPunct="0">
              <a:spcBef>
                <a:spcPct val="0"/>
              </a:spcBef>
              <a:spcAft>
                <a:spcPct val="0"/>
              </a:spcAft>
              <a:defRPr>
                <a:solidFill>
                  <a:schemeClr val="tx1"/>
                </a:solidFill>
                <a:latin typeface="Univers 45 Light"/>
                <a:cs typeface="Arial" panose="020B0604020202020204" pitchFamily="34" charset="0"/>
              </a:defRPr>
            </a:lvl7pPr>
            <a:lvl8pPr marL="3429000" indent="-228600" eaLnBrk="0" fontAlgn="base" hangingPunct="0">
              <a:spcBef>
                <a:spcPct val="0"/>
              </a:spcBef>
              <a:spcAft>
                <a:spcPct val="0"/>
              </a:spcAft>
              <a:defRPr>
                <a:solidFill>
                  <a:schemeClr val="tx1"/>
                </a:solidFill>
                <a:latin typeface="Univers 45 Light"/>
                <a:cs typeface="Arial" panose="020B0604020202020204" pitchFamily="34" charset="0"/>
              </a:defRPr>
            </a:lvl8pPr>
            <a:lvl9pPr marL="3886200" indent="-228600" eaLnBrk="0" fontAlgn="base" hangingPunct="0">
              <a:spcBef>
                <a:spcPct val="0"/>
              </a:spcBef>
              <a:spcAft>
                <a:spcPct val="0"/>
              </a:spcAft>
              <a:defRPr>
                <a:solidFill>
                  <a:schemeClr val="tx1"/>
                </a:solidFill>
                <a:latin typeface="Univers 45 Light"/>
                <a:cs typeface="Arial" panose="020B0604020202020204" pitchFamily="34" charset="0"/>
              </a:defRPr>
            </a:lvl9pPr>
          </a:lstStyle>
          <a:p>
            <a:pPr>
              <a:defRPr/>
            </a:pPr>
            <a:r>
              <a:rPr lang="it-IT" dirty="0" smtClean="0"/>
              <a:t>Prevalenza dell’interesse pubblico </a:t>
            </a:r>
            <a:endParaRPr lang="it-IT" altLang="it-IT" dirty="0" smtClean="0"/>
          </a:p>
        </p:txBody>
      </p:sp>
      <p:sp>
        <p:nvSpPr>
          <p:cNvPr id="6" name="Text Box 10"/>
          <p:cNvSpPr txBox="1">
            <a:spLocks noChangeAspect="1" noChangeArrowheads="1"/>
          </p:cNvSpPr>
          <p:nvPr/>
        </p:nvSpPr>
        <p:spPr bwMode="auto">
          <a:xfrm>
            <a:off x="4286250" y="1974850"/>
            <a:ext cx="2203450" cy="630238"/>
          </a:xfrm>
          <a:prstGeom prst="rect">
            <a:avLst/>
          </a:prstGeom>
          <a:ln/>
        </p:spPr>
        <p:style>
          <a:lnRef idx="2">
            <a:schemeClr val="dk1"/>
          </a:lnRef>
          <a:fillRef idx="1">
            <a:schemeClr val="lt1"/>
          </a:fillRef>
          <a:effectRef idx="0">
            <a:schemeClr val="dk1"/>
          </a:effectRef>
          <a:fontRef idx="minor">
            <a:schemeClr val="dk1"/>
          </a:fontRef>
        </p:style>
        <p:txBody>
          <a:bodyPr/>
          <a:lstStyle>
            <a:defPPr>
              <a:defRPr lang="en-GB"/>
            </a:defPPr>
            <a:lvl1pPr algn="ctr" eaLnBrk="1" hangingPunct="1">
              <a:spcBef>
                <a:spcPct val="50000"/>
              </a:spcBef>
              <a:defRPr sz="1400" b="1">
                <a:solidFill>
                  <a:srgbClr val="000099"/>
                </a:solidFill>
                <a:latin typeface="Arial" panose="020B0604020202020204" pitchFamily="34" charset="0"/>
                <a:cs typeface="Arial" panose="020B0604020202020204" pitchFamily="34" charset="0"/>
              </a:defRPr>
            </a:lvl1pPr>
            <a:lvl2pPr marL="742950" indent="-285750">
              <a:defRPr>
                <a:solidFill>
                  <a:schemeClr val="tx1"/>
                </a:solidFill>
                <a:latin typeface="Univers 45 Light"/>
                <a:cs typeface="Arial" panose="020B0604020202020204" pitchFamily="34" charset="0"/>
              </a:defRPr>
            </a:lvl2pPr>
            <a:lvl3pPr marL="1143000" indent="-228600">
              <a:defRPr>
                <a:solidFill>
                  <a:schemeClr val="tx1"/>
                </a:solidFill>
                <a:latin typeface="Univers 45 Light"/>
                <a:cs typeface="Arial" panose="020B0604020202020204" pitchFamily="34" charset="0"/>
              </a:defRPr>
            </a:lvl3pPr>
            <a:lvl4pPr marL="1600200" indent="-228600">
              <a:defRPr>
                <a:solidFill>
                  <a:schemeClr val="tx1"/>
                </a:solidFill>
                <a:latin typeface="Univers 45 Light"/>
                <a:cs typeface="Arial" panose="020B0604020202020204" pitchFamily="34" charset="0"/>
              </a:defRPr>
            </a:lvl4pPr>
            <a:lvl5pPr marL="2057400" indent="-228600">
              <a:defRPr>
                <a:solidFill>
                  <a:schemeClr val="tx1"/>
                </a:solidFill>
                <a:latin typeface="Univers 45 Light"/>
                <a:cs typeface="Arial" panose="020B0604020202020204" pitchFamily="34" charset="0"/>
              </a:defRPr>
            </a:lvl5pPr>
            <a:lvl6pPr marL="2514600" indent="-228600" eaLnBrk="0" fontAlgn="base" hangingPunct="0">
              <a:spcBef>
                <a:spcPct val="0"/>
              </a:spcBef>
              <a:spcAft>
                <a:spcPct val="0"/>
              </a:spcAft>
              <a:defRPr>
                <a:solidFill>
                  <a:schemeClr val="tx1"/>
                </a:solidFill>
                <a:latin typeface="Univers 45 Light"/>
                <a:cs typeface="Arial" panose="020B0604020202020204" pitchFamily="34" charset="0"/>
              </a:defRPr>
            </a:lvl6pPr>
            <a:lvl7pPr marL="2971800" indent="-228600" eaLnBrk="0" fontAlgn="base" hangingPunct="0">
              <a:spcBef>
                <a:spcPct val="0"/>
              </a:spcBef>
              <a:spcAft>
                <a:spcPct val="0"/>
              </a:spcAft>
              <a:defRPr>
                <a:solidFill>
                  <a:schemeClr val="tx1"/>
                </a:solidFill>
                <a:latin typeface="Univers 45 Light"/>
                <a:cs typeface="Arial" panose="020B0604020202020204" pitchFamily="34" charset="0"/>
              </a:defRPr>
            </a:lvl7pPr>
            <a:lvl8pPr marL="3429000" indent="-228600" eaLnBrk="0" fontAlgn="base" hangingPunct="0">
              <a:spcBef>
                <a:spcPct val="0"/>
              </a:spcBef>
              <a:spcAft>
                <a:spcPct val="0"/>
              </a:spcAft>
              <a:defRPr>
                <a:solidFill>
                  <a:schemeClr val="tx1"/>
                </a:solidFill>
                <a:latin typeface="Univers 45 Light"/>
                <a:cs typeface="Arial" panose="020B0604020202020204" pitchFamily="34" charset="0"/>
              </a:defRPr>
            </a:lvl8pPr>
            <a:lvl9pPr marL="3886200" indent="-228600" eaLnBrk="0" fontAlgn="base" hangingPunct="0">
              <a:spcBef>
                <a:spcPct val="0"/>
              </a:spcBef>
              <a:spcAft>
                <a:spcPct val="0"/>
              </a:spcAft>
              <a:defRPr>
                <a:solidFill>
                  <a:schemeClr val="tx1"/>
                </a:solidFill>
                <a:latin typeface="Univers 45 Light"/>
                <a:cs typeface="Arial" panose="020B0604020202020204" pitchFamily="34" charset="0"/>
              </a:defRPr>
            </a:lvl9pPr>
          </a:lstStyle>
          <a:p>
            <a:pPr>
              <a:defRPr/>
            </a:pPr>
            <a:r>
              <a:rPr lang="it-IT" dirty="0"/>
              <a:t>Il ruolo dei Comuni</a:t>
            </a:r>
            <a:endParaRPr lang="it-IT" altLang="it-IT" dirty="0" smtClean="0"/>
          </a:p>
        </p:txBody>
      </p:sp>
      <p:sp>
        <p:nvSpPr>
          <p:cNvPr id="7" name="Text Box 10"/>
          <p:cNvSpPr txBox="1">
            <a:spLocks noChangeAspect="1" noChangeArrowheads="1"/>
          </p:cNvSpPr>
          <p:nvPr/>
        </p:nvSpPr>
        <p:spPr bwMode="auto">
          <a:xfrm>
            <a:off x="973138" y="1973263"/>
            <a:ext cx="2644775" cy="631825"/>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defPPr>
              <a:defRPr lang="en-GB"/>
            </a:defPPr>
            <a:lvl1pPr algn="ctr" eaLnBrk="1" hangingPunct="1">
              <a:spcBef>
                <a:spcPct val="50000"/>
              </a:spcBef>
              <a:defRPr sz="1400" b="1">
                <a:solidFill>
                  <a:srgbClr val="000099"/>
                </a:solidFill>
                <a:latin typeface="Arial" panose="020B0604020202020204" pitchFamily="34" charset="0"/>
                <a:cs typeface="Arial" panose="020B0604020202020204" pitchFamily="34" charset="0"/>
              </a:defRPr>
            </a:lvl1pPr>
            <a:lvl2pPr marL="742950" indent="-285750">
              <a:defRPr>
                <a:solidFill>
                  <a:schemeClr val="tx1"/>
                </a:solidFill>
                <a:latin typeface="Univers 45 Light"/>
                <a:cs typeface="Arial" panose="020B0604020202020204" pitchFamily="34" charset="0"/>
              </a:defRPr>
            </a:lvl2pPr>
            <a:lvl3pPr marL="1143000" indent="-228600">
              <a:defRPr>
                <a:solidFill>
                  <a:schemeClr val="tx1"/>
                </a:solidFill>
                <a:latin typeface="Univers 45 Light"/>
                <a:cs typeface="Arial" panose="020B0604020202020204" pitchFamily="34" charset="0"/>
              </a:defRPr>
            </a:lvl3pPr>
            <a:lvl4pPr marL="1600200" indent="-228600">
              <a:defRPr>
                <a:solidFill>
                  <a:schemeClr val="tx1"/>
                </a:solidFill>
                <a:latin typeface="Univers 45 Light"/>
                <a:cs typeface="Arial" panose="020B0604020202020204" pitchFamily="34" charset="0"/>
              </a:defRPr>
            </a:lvl4pPr>
            <a:lvl5pPr marL="2057400" indent="-228600">
              <a:defRPr>
                <a:solidFill>
                  <a:schemeClr val="tx1"/>
                </a:solidFill>
                <a:latin typeface="Univers 45 Light"/>
                <a:cs typeface="Arial" panose="020B0604020202020204" pitchFamily="34" charset="0"/>
              </a:defRPr>
            </a:lvl5pPr>
            <a:lvl6pPr marL="2514600" indent="-228600" eaLnBrk="0" fontAlgn="base" hangingPunct="0">
              <a:spcBef>
                <a:spcPct val="0"/>
              </a:spcBef>
              <a:spcAft>
                <a:spcPct val="0"/>
              </a:spcAft>
              <a:defRPr>
                <a:solidFill>
                  <a:schemeClr val="tx1"/>
                </a:solidFill>
                <a:latin typeface="Univers 45 Light"/>
                <a:cs typeface="Arial" panose="020B0604020202020204" pitchFamily="34" charset="0"/>
              </a:defRPr>
            </a:lvl6pPr>
            <a:lvl7pPr marL="2971800" indent="-228600" eaLnBrk="0" fontAlgn="base" hangingPunct="0">
              <a:spcBef>
                <a:spcPct val="0"/>
              </a:spcBef>
              <a:spcAft>
                <a:spcPct val="0"/>
              </a:spcAft>
              <a:defRPr>
                <a:solidFill>
                  <a:schemeClr val="tx1"/>
                </a:solidFill>
                <a:latin typeface="Univers 45 Light"/>
                <a:cs typeface="Arial" panose="020B0604020202020204" pitchFamily="34" charset="0"/>
              </a:defRPr>
            </a:lvl7pPr>
            <a:lvl8pPr marL="3429000" indent="-228600" eaLnBrk="0" fontAlgn="base" hangingPunct="0">
              <a:spcBef>
                <a:spcPct val="0"/>
              </a:spcBef>
              <a:spcAft>
                <a:spcPct val="0"/>
              </a:spcAft>
              <a:defRPr>
                <a:solidFill>
                  <a:schemeClr val="tx1"/>
                </a:solidFill>
                <a:latin typeface="Univers 45 Light"/>
                <a:cs typeface="Arial" panose="020B0604020202020204" pitchFamily="34" charset="0"/>
              </a:defRPr>
            </a:lvl8pPr>
            <a:lvl9pPr marL="3886200" indent="-228600" eaLnBrk="0" fontAlgn="base" hangingPunct="0">
              <a:spcBef>
                <a:spcPct val="0"/>
              </a:spcBef>
              <a:spcAft>
                <a:spcPct val="0"/>
              </a:spcAft>
              <a:defRPr>
                <a:solidFill>
                  <a:schemeClr val="tx1"/>
                </a:solidFill>
                <a:latin typeface="Univers 45 Light"/>
                <a:cs typeface="Arial" panose="020B0604020202020204" pitchFamily="34" charset="0"/>
              </a:defRPr>
            </a:lvl9pPr>
          </a:lstStyle>
          <a:p>
            <a:pPr>
              <a:defRPr/>
            </a:pPr>
            <a:r>
              <a:rPr lang="it-IT" dirty="0"/>
              <a:t>C</a:t>
            </a:r>
            <a:r>
              <a:rPr lang="it-IT" dirty="0" smtClean="0"/>
              <a:t>omponente </a:t>
            </a:r>
            <a:r>
              <a:rPr lang="it-IT" dirty="0"/>
              <a:t>del Servizio</a:t>
            </a:r>
          </a:p>
          <a:p>
            <a:pPr>
              <a:defRPr/>
            </a:pPr>
            <a:r>
              <a:rPr lang="it-IT" dirty="0"/>
              <a:t>Sanitario </a:t>
            </a:r>
            <a:r>
              <a:rPr lang="it-IT" dirty="0" smtClean="0"/>
              <a:t>Nazionale</a:t>
            </a:r>
            <a:endParaRPr lang="it-IT" altLang="it-IT" dirty="0" smtClean="0"/>
          </a:p>
        </p:txBody>
      </p:sp>
      <p:cxnSp>
        <p:nvCxnSpPr>
          <p:cNvPr id="8" name="Connettore 4 7"/>
          <p:cNvCxnSpPr>
            <a:stCxn id="5" idx="0"/>
            <a:endCxn id="4" idx="2"/>
          </p:cNvCxnSpPr>
          <p:nvPr/>
        </p:nvCxnSpPr>
        <p:spPr bwMode="auto">
          <a:xfrm rot="16200000" flipV="1">
            <a:off x="6515100" y="374650"/>
            <a:ext cx="473075" cy="2727325"/>
          </a:xfrm>
          <a:prstGeom prst="bentConnector3">
            <a:avLst>
              <a:gd name="adj1" fmla="val 50000"/>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 name="Connettore 4 8"/>
          <p:cNvCxnSpPr>
            <a:stCxn id="6" idx="0"/>
            <a:endCxn id="4" idx="2"/>
          </p:cNvCxnSpPr>
          <p:nvPr/>
        </p:nvCxnSpPr>
        <p:spPr bwMode="auto">
          <a:xfrm rot="5400000" flipH="1" flipV="1">
            <a:off x="5151437" y="1738313"/>
            <a:ext cx="473075" cy="0"/>
          </a:xfrm>
          <a:prstGeom prst="bentConnector3">
            <a:avLst>
              <a:gd name="adj1" fmla="val 50000"/>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0" name="Connettore 4 9"/>
          <p:cNvCxnSpPr>
            <a:stCxn id="7" idx="0"/>
            <a:endCxn id="4" idx="2"/>
          </p:cNvCxnSpPr>
          <p:nvPr/>
        </p:nvCxnSpPr>
        <p:spPr bwMode="auto">
          <a:xfrm rot="5400000" flipH="1" flipV="1">
            <a:off x="3606800" y="192088"/>
            <a:ext cx="471488" cy="3090862"/>
          </a:xfrm>
          <a:prstGeom prst="bentConnector3">
            <a:avLst>
              <a:gd name="adj1" fmla="val 50000"/>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4106" name="CasellaDiTesto 31"/>
          <p:cNvSpPr txBox="1">
            <a:spLocks noChangeArrowheads="1"/>
          </p:cNvSpPr>
          <p:nvPr/>
        </p:nvSpPr>
        <p:spPr bwMode="auto">
          <a:xfrm>
            <a:off x="973138" y="2897188"/>
            <a:ext cx="2644775" cy="862012"/>
          </a:xfrm>
          <a:prstGeom prst="rect">
            <a:avLst/>
          </a:prstGeom>
          <a:noFill/>
          <a:ln w="9525">
            <a:noFill/>
            <a:miter lim="800000"/>
            <a:headEnd/>
            <a:tailEnd/>
          </a:ln>
        </p:spPr>
        <p:txBody>
          <a:bodyPr>
            <a:spAutoFit/>
          </a:bodyPr>
          <a:lstStyle/>
          <a:p>
            <a:pPr algn="just"/>
            <a:r>
              <a:rPr lang="it-IT" altLang="it-IT" dirty="0"/>
              <a:t>La distribuzione dei farmaci è una finalità espressa del </a:t>
            </a:r>
            <a:r>
              <a:rPr lang="it-IT" altLang="it-IT" dirty="0" err="1"/>
              <a:t>Ssn</a:t>
            </a:r>
            <a:r>
              <a:rPr lang="it-IT" altLang="it-IT" dirty="0"/>
              <a:t> (art. 2, comma 1, n. 7, legge n. 833 del 1978) e costituisce senz’altro parametro per </a:t>
            </a:r>
            <a:r>
              <a:rPr lang="it-IT" altLang="it-IT" dirty="0" smtClean="0"/>
              <a:t>erogare i </a:t>
            </a:r>
            <a:r>
              <a:rPr lang="it-IT" altLang="it-IT" dirty="0"/>
              <a:t>livelli essenziali di assistenza</a:t>
            </a:r>
          </a:p>
        </p:txBody>
      </p:sp>
      <p:cxnSp>
        <p:nvCxnSpPr>
          <p:cNvPr id="4107" name="Connettore 1 33"/>
          <p:cNvCxnSpPr>
            <a:cxnSpLocks noChangeShapeType="1"/>
          </p:cNvCxnSpPr>
          <p:nvPr/>
        </p:nvCxnSpPr>
        <p:spPr bwMode="auto">
          <a:xfrm>
            <a:off x="3927475" y="2897188"/>
            <a:ext cx="0" cy="2335212"/>
          </a:xfrm>
          <a:prstGeom prst="line">
            <a:avLst/>
          </a:prstGeom>
          <a:noFill/>
          <a:ln w="9525" algn="ctr">
            <a:solidFill>
              <a:schemeClr val="tx1"/>
            </a:solidFill>
            <a:round/>
            <a:headEnd/>
            <a:tailEnd/>
          </a:ln>
        </p:spPr>
      </p:cxnSp>
      <p:sp>
        <p:nvSpPr>
          <p:cNvPr id="4108" name="CasellaDiTesto 34"/>
          <p:cNvSpPr txBox="1">
            <a:spLocks noChangeArrowheads="1"/>
          </p:cNvSpPr>
          <p:nvPr/>
        </p:nvSpPr>
        <p:spPr bwMode="auto">
          <a:xfrm>
            <a:off x="973138" y="3798888"/>
            <a:ext cx="2644775" cy="1784350"/>
          </a:xfrm>
          <a:prstGeom prst="rect">
            <a:avLst/>
          </a:prstGeom>
          <a:noFill/>
          <a:ln w="9525">
            <a:noFill/>
            <a:miter lim="800000"/>
            <a:headEnd/>
            <a:tailEnd/>
          </a:ln>
        </p:spPr>
        <p:txBody>
          <a:bodyPr>
            <a:spAutoFit/>
          </a:bodyPr>
          <a:lstStyle/>
          <a:p>
            <a:pPr algn="just"/>
            <a:r>
              <a:rPr lang="it-IT" altLang="it-IT" dirty="0"/>
              <a:t>La collocazione del servizio farmaceutico all’interno del SSN permette che la complessa regolamentazione pubblicistica dell’attività economica di rivendita dei farmaci assicuri e controlli l’accesso dei cittadini ai prodotti medicinali e, in tal senso, garantisce la tutela del fondamentale diritto alla salute, restando, in quest’ottica, marginale sia il carattere professionale, sia la natura commerciale dell’attività del farmacista.</a:t>
            </a:r>
          </a:p>
        </p:txBody>
      </p:sp>
      <p:sp>
        <p:nvSpPr>
          <p:cNvPr id="4109" name="CasellaDiTesto 37"/>
          <p:cNvSpPr txBox="1">
            <a:spLocks noChangeArrowheads="1"/>
          </p:cNvSpPr>
          <p:nvPr/>
        </p:nvSpPr>
        <p:spPr bwMode="auto">
          <a:xfrm>
            <a:off x="6964363" y="2938463"/>
            <a:ext cx="2274887" cy="1014412"/>
          </a:xfrm>
          <a:prstGeom prst="rect">
            <a:avLst/>
          </a:prstGeom>
          <a:noFill/>
          <a:ln w="9525">
            <a:noFill/>
            <a:miter lim="800000"/>
            <a:headEnd/>
            <a:tailEnd/>
          </a:ln>
        </p:spPr>
        <p:txBody>
          <a:bodyPr>
            <a:spAutoFit/>
          </a:bodyPr>
          <a:lstStyle/>
          <a:p>
            <a:pPr algn="just"/>
            <a:r>
              <a:rPr lang="it-IT" altLang="it-IT"/>
              <a:t>Le farmacie non si muovono in un “libero mercato”, ma in un sistema in cui prevale l’interesse pubblico rispetto all’interesse – necessario e importante – di carattere economico-imprenditoriale, che pure esiste.</a:t>
            </a:r>
          </a:p>
        </p:txBody>
      </p:sp>
      <p:cxnSp>
        <p:nvCxnSpPr>
          <p:cNvPr id="4110" name="Connettore 1 38"/>
          <p:cNvCxnSpPr>
            <a:cxnSpLocks noChangeShapeType="1"/>
          </p:cNvCxnSpPr>
          <p:nvPr/>
        </p:nvCxnSpPr>
        <p:spPr bwMode="auto">
          <a:xfrm>
            <a:off x="6796088" y="2938463"/>
            <a:ext cx="0" cy="2335212"/>
          </a:xfrm>
          <a:prstGeom prst="line">
            <a:avLst/>
          </a:prstGeom>
          <a:noFill/>
          <a:ln w="9525" algn="ctr">
            <a:solidFill>
              <a:schemeClr val="tx1"/>
            </a:solidFill>
            <a:round/>
            <a:headEnd/>
            <a:tailEnd/>
          </a:ln>
        </p:spPr>
      </p:cxnSp>
      <p:sp>
        <p:nvSpPr>
          <p:cNvPr id="4111" name="CasellaDiTesto 46"/>
          <p:cNvSpPr txBox="1">
            <a:spLocks noChangeArrowheads="1"/>
          </p:cNvSpPr>
          <p:nvPr/>
        </p:nvSpPr>
        <p:spPr bwMode="auto">
          <a:xfrm>
            <a:off x="4037013" y="4360863"/>
            <a:ext cx="2693987" cy="1016000"/>
          </a:xfrm>
          <a:prstGeom prst="rect">
            <a:avLst/>
          </a:prstGeom>
          <a:noFill/>
          <a:ln w="9525">
            <a:noFill/>
            <a:miter lim="800000"/>
            <a:headEnd/>
            <a:tailEnd/>
          </a:ln>
        </p:spPr>
        <p:txBody>
          <a:bodyPr>
            <a:spAutoFit/>
          </a:bodyPr>
          <a:lstStyle/>
          <a:p>
            <a:pPr algn="just"/>
            <a:r>
              <a:rPr lang="it-IT" altLang="it-IT" dirty="0"/>
              <a:t>Il diritto di prelazione riconosciuto in capo ai comuni, enti locali esponenziali di </a:t>
            </a:r>
            <a:r>
              <a:rPr lang="it-IT" altLang="it-IT" dirty="0" smtClean="0"/>
              <a:t>tutela </a:t>
            </a:r>
            <a:r>
              <a:rPr lang="it-IT" altLang="it-IT" dirty="0"/>
              <a:t>di interessi collettivi, è considerato quale presupposto di tutela da parte degli enti locali medesimi del diritto alla salute dei cittadini.</a:t>
            </a:r>
          </a:p>
        </p:txBody>
      </p:sp>
      <p:sp>
        <p:nvSpPr>
          <p:cNvPr id="4112" name="CasellaDiTesto 47"/>
          <p:cNvSpPr txBox="1">
            <a:spLocks noChangeArrowheads="1"/>
          </p:cNvSpPr>
          <p:nvPr/>
        </p:nvSpPr>
        <p:spPr bwMode="auto">
          <a:xfrm>
            <a:off x="4037013" y="2897188"/>
            <a:ext cx="2693987" cy="1477962"/>
          </a:xfrm>
          <a:prstGeom prst="rect">
            <a:avLst/>
          </a:prstGeom>
          <a:noFill/>
          <a:ln w="9525">
            <a:noFill/>
            <a:miter lim="800000"/>
            <a:headEnd/>
            <a:tailEnd/>
          </a:ln>
        </p:spPr>
        <p:txBody>
          <a:bodyPr>
            <a:spAutoFit/>
          </a:bodyPr>
          <a:lstStyle/>
          <a:p>
            <a:pPr algn="just"/>
            <a:r>
              <a:rPr lang="it-IT" altLang="it-IT" dirty="0"/>
              <a:t>Per quanto attiene ai Comuni, quando questi ultimi intendono esercitare il diritto di prelazione, ossia la facoltà loro riconosciuta di gestire le farmacie comunali, a mezzo dello strumento </a:t>
            </a:r>
            <a:r>
              <a:rPr lang="it-IT" altLang="it-IT" dirty="0" err="1"/>
              <a:t>giuridico-organizzativo</a:t>
            </a:r>
            <a:r>
              <a:rPr lang="it-IT" altLang="it-IT" dirty="0"/>
              <a:t> ritenuto più idoneo allo scopo, si può affermare che essi concorrono alla implementazione e attuazione del </a:t>
            </a:r>
            <a:r>
              <a:rPr lang="it-IT" altLang="it-IT" dirty="0" smtClean="0"/>
              <a:t>Servizio </a:t>
            </a:r>
            <a:r>
              <a:rPr lang="it-IT" altLang="it-IT" dirty="0"/>
              <a:t>sanitario nazionale.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1"/>
          <p:cNvSpPr txBox="1">
            <a:spLocks/>
          </p:cNvSpPr>
          <p:nvPr/>
        </p:nvSpPr>
        <p:spPr>
          <a:xfrm>
            <a:off x="1508125" y="382588"/>
            <a:ext cx="6881813" cy="654050"/>
          </a:xfrm>
          <a:prstGeom prst="rect">
            <a:avLst/>
          </a:prstGeom>
        </p:spPr>
        <p:txBody>
          <a:bodyPr/>
          <a:lstStyle>
            <a:lvl1pPr marL="342900" indent="-342900" algn="l" rtl="0" eaLnBrk="0" fontAlgn="base" hangingPunct="0">
              <a:lnSpc>
                <a:spcPct val="100000"/>
              </a:lnSpc>
              <a:spcBef>
                <a:spcPts val="200"/>
              </a:spcBef>
              <a:spcAft>
                <a:spcPct val="0"/>
              </a:spcAft>
              <a:defRPr sz="1800" b="1">
                <a:solidFill>
                  <a:schemeClr val="tx2"/>
                </a:solidFill>
                <a:latin typeface="Arial" pitchFamily="34" charset="0"/>
                <a:ea typeface="+mn-ea"/>
                <a:cs typeface="Arial" pitchFamily="34" charset="0"/>
              </a:defRPr>
            </a:lvl1pPr>
            <a:lvl2pPr marL="180975" indent="-179388" algn="l" rtl="0" eaLnBrk="0" fontAlgn="base" hangingPunct="0">
              <a:lnSpc>
                <a:spcPct val="100000"/>
              </a:lnSpc>
              <a:spcBef>
                <a:spcPts val="200"/>
              </a:spcBef>
              <a:spcAft>
                <a:spcPct val="0"/>
              </a:spcAft>
              <a:buClr>
                <a:schemeClr val="tx2"/>
              </a:buClr>
              <a:buSzPct val="85000"/>
              <a:buFont typeface="Wingdings" pitchFamily="2" charset="2"/>
              <a:buNone/>
              <a:defRPr sz="1800">
                <a:solidFill>
                  <a:schemeClr val="tx1"/>
                </a:solidFill>
                <a:latin typeface="Arial" pitchFamily="34" charset="0"/>
                <a:cs typeface="Arial" pitchFamily="34" charset="0"/>
              </a:defRPr>
            </a:lvl2pPr>
            <a:lvl3pPr marL="361950" indent="-179388" algn="l" rtl="0" eaLnBrk="0" fontAlgn="base" hangingPunct="0">
              <a:spcBef>
                <a:spcPct val="40000"/>
              </a:spcBef>
              <a:spcAft>
                <a:spcPct val="0"/>
              </a:spcAft>
              <a:buClr>
                <a:schemeClr val="tx2"/>
              </a:buClr>
              <a:buSzPct val="85000"/>
              <a:buFont typeface="Symbol" pitchFamily="18" charset="2"/>
              <a:buChar char="-"/>
              <a:defRPr sz="1000">
                <a:solidFill>
                  <a:schemeClr val="tx1"/>
                </a:solidFill>
                <a:latin typeface="+mn-lt"/>
              </a:defRPr>
            </a:lvl3pPr>
            <a:lvl4pPr marL="541338" indent="-177800" algn="l" rtl="0" eaLnBrk="0" fontAlgn="base" hangingPunct="0">
              <a:spcBef>
                <a:spcPct val="40000"/>
              </a:spcBef>
              <a:spcAft>
                <a:spcPct val="0"/>
              </a:spcAft>
              <a:buClr>
                <a:schemeClr val="tx2"/>
              </a:buClr>
              <a:buSzPct val="85000"/>
              <a:buFont typeface="Wingdings" pitchFamily="2" charset="2"/>
              <a:buChar char="l"/>
              <a:defRPr sz="1000">
                <a:solidFill>
                  <a:schemeClr val="tx1"/>
                </a:solidFill>
                <a:latin typeface="+mn-lt"/>
              </a:defRPr>
            </a:lvl4pPr>
            <a:lvl5pPr marL="723900" indent="-180975" algn="l" rtl="0" eaLnBrk="0" fontAlgn="base" hangingPunct="0">
              <a:spcBef>
                <a:spcPct val="40000"/>
              </a:spcBef>
              <a:spcAft>
                <a:spcPct val="0"/>
              </a:spcAft>
              <a:buClr>
                <a:schemeClr val="tx2"/>
              </a:buClr>
              <a:buSzPct val="85000"/>
              <a:buFont typeface="Symbol" pitchFamily="18" charset="2"/>
              <a:buNone/>
              <a:defRPr sz="1000">
                <a:solidFill>
                  <a:schemeClr val="tx1"/>
                </a:solidFill>
                <a:latin typeface="+mn-lt"/>
              </a:defRPr>
            </a:lvl5pPr>
            <a:lvl6pPr marL="11811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6pPr>
            <a:lvl7pPr marL="16383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7pPr>
            <a:lvl8pPr marL="20955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8pPr>
            <a:lvl9pPr marL="25527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9pPr>
          </a:lstStyle>
          <a:p>
            <a:pPr>
              <a:defRPr/>
            </a:pPr>
            <a:r>
              <a:rPr lang="it-IT" kern="0" smtClean="0"/>
              <a:t>ANALISI DELLA LIQUIDITA’</a:t>
            </a:r>
            <a:endParaRPr lang="it-IT" kern="0" dirty="0"/>
          </a:p>
        </p:txBody>
      </p:sp>
      <p:graphicFrame>
        <p:nvGraphicFramePr>
          <p:cNvPr id="4" name="Tabella 3"/>
          <p:cNvGraphicFramePr>
            <a:graphicFrameLocks noGrp="1"/>
          </p:cNvGraphicFramePr>
          <p:nvPr/>
        </p:nvGraphicFramePr>
        <p:xfrm>
          <a:off x="1692275" y="1836738"/>
          <a:ext cx="7647174" cy="2594847"/>
        </p:xfrm>
        <a:graphic>
          <a:graphicData uri="http://schemas.openxmlformats.org/drawingml/2006/table">
            <a:tbl>
              <a:tblPr/>
              <a:tblGrid>
                <a:gridCol w="1942148"/>
                <a:gridCol w="1434503"/>
                <a:gridCol w="1435270"/>
                <a:gridCol w="1414558"/>
                <a:gridCol w="1420695"/>
              </a:tblGrid>
              <a:tr h="697711">
                <a:tc gridSpan="5">
                  <a:txBody>
                    <a:bodyPr/>
                    <a:lstStyle/>
                    <a:p>
                      <a:pPr>
                        <a:lnSpc>
                          <a:spcPct val="115000"/>
                        </a:lnSpc>
                        <a:spcAft>
                          <a:spcPts val="0"/>
                        </a:spcAft>
                      </a:pPr>
                      <a:endParaRPr lang="it-IT" sz="1400" dirty="0">
                        <a:solidFill>
                          <a:srgbClr val="76923C"/>
                        </a:solidFill>
                        <a:latin typeface="Arial" panose="020B0604020202020204" pitchFamily="34" charset="0"/>
                        <a:ea typeface="Calibri"/>
                        <a:cs typeface="Arial" panose="020B0604020202020204" pitchFamily="34" charset="0"/>
                      </a:endParaRPr>
                    </a:p>
                    <a:p>
                      <a:pPr algn="ctr">
                        <a:lnSpc>
                          <a:spcPct val="115000"/>
                        </a:lnSpc>
                        <a:spcAft>
                          <a:spcPts val="0"/>
                        </a:spcAft>
                      </a:pPr>
                      <a:r>
                        <a:rPr lang="it-IT" sz="1400" b="1" dirty="0">
                          <a:solidFill>
                            <a:srgbClr val="76923C"/>
                          </a:solidFill>
                          <a:latin typeface="Arial" panose="020B0604020202020204" pitchFamily="34" charset="0"/>
                          <a:ea typeface="Calibri"/>
                          <a:cs typeface="Arial" panose="020B0604020202020204" pitchFamily="34" charset="0"/>
                        </a:rPr>
                        <a:t>Indicatori di liquidità</a:t>
                      </a:r>
                      <a:endParaRPr lang="it-IT" sz="1400" dirty="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1067142">
                <a:tc>
                  <a:txBody>
                    <a:bodyPr/>
                    <a:lstStyle/>
                    <a:p>
                      <a:pPr algn="ctr">
                        <a:lnSpc>
                          <a:spcPct val="150000"/>
                        </a:lnSpc>
                        <a:spcAft>
                          <a:spcPts val="0"/>
                        </a:spcAft>
                      </a:pPr>
                      <a:endParaRPr lang="it-IT" sz="1400" dirty="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150000"/>
                        </a:lnSpc>
                        <a:spcAft>
                          <a:spcPts val="0"/>
                        </a:spcAft>
                      </a:pPr>
                      <a:r>
                        <a:rPr lang="it-IT" sz="1400" dirty="0">
                          <a:solidFill>
                            <a:srgbClr val="222222"/>
                          </a:solidFill>
                          <a:latin typeface="Arial" panose="020B0604020202020204" pitchFamily="34" charset="0"/>
                          <a:ea typeface="Calibri"/>
                          <a:cs typeface="Arial" panose="020B0604020202020204" pitchFamily="34" charset="0"/>
                        </a:rPr>
                        <a:t>Durata crediti commerciali </a:t>
                      </a:r>
                      <a:endParaRPr lang="it-IT" sz="1400" dirty="0">
                        <a:solidFill>
                          <a:srgbClr val="76923C"/>
                        </a:solidFill>
                        <a:latin typeface="Arial" panose="020B0604020202020204" pitchFamily="34" charset="0"/>
                        <a:ea typeface="Calibri"/>
                        <a:cs typeface="Arial" panose="020B0604020202020204" pitchFamily="34" charset="0"/>
                      </a:endParaRPr>
                    </a:p>
                    <a:p>
                      <a:pPr algn="ctr">
                        <a:lnSpc>
                          <a:spcPct val="150000"/>
                        </a:lnSpc>
                        <a:spcAft>
                          <a:spcPts val="0"/>
                        </a:spcAft>
                      </a:pPr>
                      <a:r>
                        <a:rPr lang="it-IT" sz="1400" dirty="0">
                          <a:solidFill>
                            <a:srgbClr val="222222"/>
                          </a:solidFill>
                          <a:latin typeface="Arial" panose="020B0604020202020204" pitchFamily="34" charset="0"/>
                          <a:ea typeface="Calibri"/>
                          <a:cs typeface="Arial" panose="020B0604020202020204" pitchFamily="34" charset="0"/>
                        </a:rPr>
                        <a:t>(in giorni)</a:t>
                      </a:r>
                      <a:endParaRPr lang="it-IT" sz="1400" dirty="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150000"/>
                        </a:lnSpc>
                        <a:spcAft>
                          <a:spcPts val="0"/>
                        </a:spcAft>
                      </a:pPr>
                      <a:r>
                        <a:rPr lang="it-IT" sz="1400" dirty="0">
                          <a:solidFill>
                            <a:srgbClr val="222222"/>
                          </a:solidFill>
                          <a:latin typeface="Arial" panose="020B0604020202020204" pitchFamily="34" charset="0"/>
                          <a:ea typeface="Calibri"/>
                          <a:cs typeface="Arial" panose="020B0604020202020204" pitchFamily="34" charset="0"/>
                        </a:rPr>
                        <a:t>Durata debiti commerciali </a:t>
                      </a:r>
                      <a:endParaRPr lang="it-IT" sz="1400" dirty="0">
                        <a:solidFill>
                          <a:srgbClr val="76923C"/>
                        </a:solidFill>
                        <a:latin typeface="Arial" panose="020B0604020202020204" pitchFamily="34" charset="0"/>
                        <a:ea typeface="Calibri"/>
                        <a:cs typeface="Arial" panose="020B0604020202020204" pitchFamily="34" charset="0"/>
                      </a:endParaRPr>
                    </a:p>
                    <a:p>
                      <a:pPr algn="ctr">
                        <a:lnSpc>
                          <a:spcPct val="150000"/>
                        </a:lnSpc>
                        <a:spcAft>
                          <a:spcPts val="0"/>
                        </a:spcAft>
                      </a:pPr>
                      <a:r>
                        <a:rPr lang="it-IT" sz="1400" dirty="0">
                          <a:solidFill>
                            <a:srgbClr val="222222"/>
                          </a:solidFill>
                          <a:latin typeface="Arial" panose="020B0604020202020204" pitchFamily="34" charset="0"/>
                          <a:ea typeface="Calibri"/>
                          <a:cs typeface="Arial" panose="020B0604020202020204" pitchFamily="34" charset="0"/>
                        </a:rPr>
                        <a:t>(in giorni)</a:t>
                      </a:r>
                      <a:endParaRPr lang="it-IT" sz="1400" dirty="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150000"/>
                        </a:lnSpc>
                        <a:spcAft>
                          <a:spcPts val="0"/>
                        </a:spcAft>
                      </a:pPr>
                      <a:r>
                        <a:rPr lang="it-IT" sz="1400" dirty="0">
                          <a:solidFill>
                            <a:srgbClr val="222222"/>
                          </a:solidFill>
                          <a:latin typeface="Arial" panose="020B0604020202020204" pitchFamily="34" charset="0"/>
                          <a:ea typeface="Calibri"/>
                          <a:cs typeface="Arial" panose="020B0604020202020204" pitchFamily="34" charset="0"/>
                        </a:rPr>
                        <a:t>Tempo giacenza scorte </a:t>
                      </a:r>
                      <a:endParaRPr lang="it-IT" sz="1400" dirty="0">
                        <a:solidFill>
                          <a:srgbClr val="76923C"/>
                        </a:solidFill>
                        <a:latin typeface="Arial" panose="020B0604020202020204" pitchFamily="34" charset="0"/>
                        <a:ea typeface="Calibri"/>
                        <a:cs typeface="Arial" panose="020B0604020202020204" pitchFamily="34" charset="0"/>
                      </a:endParaRPr>
                    </a:p>
                    <a:p>
                      <a:pPr algn="ctr">
                        <a:lnSpc>
                          <a:spcPct val="150000"/>
                        </a:lnSpc>
                        <a:spcAft>
                          <a:spcPts val="0"/>
                        </a:spcAft>
                      </a:pPr>
                      <a:r>
                        <a:rPr lang="it-IT" sz="1400" dirty="0">
                          <a:solidFill>
                            <a:srgbClr val="222222"/>
                          </a:solidFill>
                          <a:latin typeface="Arial" panose="020B0604020202020204" pitchFamily="34" charset="0"/>
                          <a:ea typeface="Calibri"/>
                          <a:cs typeface="Arial" panose="020B0604020202020204" pitchFamily="34" charset="0"/>
                        </a:rPr>
                        <a:t>(in giorni)</a:t>
                      </a:r>
                      <a:endParaRPr lang="it-IT" sz="1400" dirty="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c>
                  <a:txBody>
                    <a:bodyPr/>
                    <a:lstStyle/>
                    <a:p>
                      <a:pPr algn="ctr">
                        <a:lnSpc>
                          <a:spcPct val="150000"/>
                        </a:lnSpc>
                        <a:spcAft>
                          <a:spcPts val="0"/>
                        </a:spcAft>
                      </a:pPr>
                      <a:r>
                        <a:rPr lang="it-IT" sz="1400" dirty="0">
                          <a:solidFill>
                            <a:srgbClr val="222222"/>
                          </a:solidFill>
                          <a:latin typeface="Arial" panose="020B0604020202020204" pitchFamily="34" charset="0"/>
                          <a:ea typeface="Calibri"/>
                          <a:cs typeface="Arial" panose="020B0604020202020204" pitchFamily="34" charset="0"/>
                        </a:rPr>
                        <a:t>Ciclo  </a:t>
                      </a:r>
                      <a:endParaRPr lang="it-IT" sz="1400" dirty="0">
                        <a:solidFill>
                          <a:srgbClr val="76923C"/>
                        </a:solidFill>
                        <a:latin typeface="Arial" panose="020B0604020202020204" pitchFamily="34" charset="0"/>
                        <a:ea typeface="Calibri"/>
                        <a:cs typeface="Arial" panose="020B0604020202020204" pitchFamily="34" charset="0"/>
                      </a:endParaRPr>
                    </a:p>
                    <a:p>
                      <a:pPr algn="ctr">
                        <a:lnSpc>
                          <a:spcPct val="150000"/>
                        </a:lnSpc>
                        <a:spcAft>
                          <a:spcPts val="0"/>
                        </a:spcAft>
                      </a:pPr>
                      <a:r>
                        <a:rPr lang="it-IT" sz="1400" dirty="0">
                          <a:solidFill>
                            <a:srgbClr val="222222"/>
                          </a:solidFill>
                          <a:latin typeface="Arial" panose="020B0604020202020204" pitchFamily="34" charset="0"/>
                          <a:ea typeface="Calibri"/>
                          <a:cs typeface="Arial" panose="020B0604020202020204" pitchFamily="34" charset="0"/>
                        </a:rPr>
                        <a:t>circolante </a:t>
                      </a:r>
                      <a:endParaRPr lang="it-IT" sz="1400" dirty="0">
                        <a:solidFill>
                          <a:srgbClr val="76923C"/>
                        </a:solidFill>
                        <a:latin typeface="Arial" panose="020B0604020202020204" pitchFamily="34" charset="0"/>
                        <a:ea typeface="Calibri"/>
                        <a:cs typeface="Arial" panose="020B0604020202020204" pitchFamily="34" charset="0"/>
                      </a:endParaRPr>
                    </a:p>
                    <a:p>
                      <a:pPr algn="ctr">
                        <a:lnSpc>
                          <a:spcPct val="150000"/>
                        </a:lnSpc>
                        <a:spcAft>
                          <a:spcPts val="0"/>
                        </a:spcAft>
                      </a:pPr>
                      <a:r>
                        <a:rPr lang="it-IT" sz="1400" dirty="0">
                          <a:solidFill>
                            <a:srgbClr val="222222"/>
                          </a:solidFill>
                          <a:latin typeface="Arial" panose="020B0604020202020204" pitchFamily="34" charset="0"/>
                          <a:ea typeface="Calibri"/>
                          <a:cs typeface="Arial" panose="020B0604020202020204" pitchFamily="34" charset="0"/>
                        </a:rPr>
                        <a:t>(in giorni)</a:t>
                      </a:r>
                      <a:endParaRPr lang="it-IT" sz="1400" dirty="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w="12700" cap="flat" cmpd="sng" algn="ctr">
                      <a:solidFill>
                        <a:srgbClr val="9BBB59"/>
                      </a:solidFill>
                      <a:prstDash val="solid"/>
                      <a:round/>
                      <a:headEnd type="none" w="med" len="med"/>
                      <a:tailEnd type="none" w="med" len="med"/>
                    </a:lnT>
                    <a:lnB>
                      <a:noFill/>
                    </a:lnB>
                    <a:solidFill>
                      <a:srgbClr val="E6EED5"/>
                    </a:solidFill>
                  </a:tcPr>
                </a:tc>
              </a:tr>
              <a:tr h="407963">
                <a:tc>
                  <a:txBody>
                    <a:bodyPr/>
                    <a:lstStyle/>
                    <a:p>
                      <a:pPr algn="just">
                        <a:lnSpc>
                          <a:spcPct val="150000"/>
                        </a:lnSpc>
                        <a:spcAft>
                          <a:spcPts val="0"/>
                        </a:spcAft>
                      </a:pPr>
                      <a:r>
                        <a:rPr lang="it-IT" sz="1400" b="1">
                          <a:solidFill>
                            <a:srgbClr val="222222"/>
                          </a:solidFill>
                          <a:latin typeface="Arial" panose="020B0604020202020204" pitchFamily="34" charset="0"/>
                          <a:ea typeface="Calibri"/>
                          <a:cs typeface="Arial" panose="020B0604020202020204" pitchFamily="34" charset="0"/>
                        </a:rPr>
                        <a:t>Best performer</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a:noFill/>
                    </a:lnB>
                  </a:tcPr>
                </a:tc>
                <a:tc>
                  <a:txBody>
                    <a:bodyPr/>
                    <a:lstStyle/>
                    <a:p>
                      <a:pPr algn="ctr">
                        <a:lnSpc>
                          <a:spcPct val="150000"/>
                        </a:lnSpc>
                        <a:spcAft>
                          <a:spcPts val="0"/>
                        </a:spcAft>
                      </a:pPr>
                      <a:r>
                        <a:rPr lang="it-IT" sz="1400">
                          <a:solidFill>
                            <a:srgbClr val="222222"/>
                          </a:solidFill>
                          <a:latin typeface="Arial" panose="020B0604020202020204" pitchFamily="34" charset="0"/>
                          <a:ea typeface="Calibri"/>
                          <a:cs typeface="Arial" panose="020B0604020202020204" pitchFamily="34" charset="0"/>
                        </a:rPr>
                        <a:t>12,34</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a:noFill/>
                    </a:lnB>
                  </a:tcPr>
                </a:tc>
                <a:tc>
                  <a:txBody>
                    <a:bodyPr/>
                    <a:lstStyle/>
                    <a:p>
                      <a:pPr algn="ctr">
                        <a:lnSpc>
                          <a:spcPct val="150000"/>
                        </a:lnSpc>
                        <a:spcAft>
                          <a:spcPts val="0"/>
                        </a:spcAft>
                      </a:pPr>
                      <a:r>
                        <a:rPr lang="it-IT" sz="1400">
                          <a:solidFill>
                            <a:srgbClr val="222222"/>
                          </a:solidFill>
                          <a:latin typeface="Arial" panose="020B0604020202020204" pitchFamily="34" charset="0"/>
                          <a:ea typeface="Calibri"/>
                          <a:cs typeface="Arial" panose="020B0604020202020204" pitchFamily="34" charset="0"/>
                        </a:rPr>
                        <a:t>58,21</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a:noFill/>
                    </a:lnB>
                  </a:tcPr>
                </a:tc>
                <a:tc>
                  <a:txBody>
                    <a:bodyPr/>
                    <a:lstStyle/>
                    <a:p>
                      <a:pPr algn="ctr">
                        <a:lnSpc>
                          <a:spcPct val="150000"/>
                        </a:lnSpc>
                        <a:spcAft>
                          <a:spcPts val="0"/>
                        </a:spcAft>
                      </a:pPr>
                      <a:r>
                        <a:rPr lang="it-IT" sz="1400">
                          <a:solidFill>
                            <a:srgbClr val="222222"/>
                          </a:solidFill>
                          <a:latin typeface="Arial" panose="020B0604020202020204" pitchFamily="34" charset="0"/>
                          <a:ea typeface="Calibri"/>
                          <a:cs typeface="Arial" panose="020B0604020202020204" pitchFamily="34" charset="0"/>
                        </a:rPr>
                        <a:t>68,54</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a:noFill/>
                    </a:lnB>
                  </a:tcPr>
                </a:tc>
                <a:tc>
                  <a:txBody>
                    <a:bodyPr/>
                    <a:lstStyle/>
                    <a:p>
                      <a:pPr algn="ctr">
                        <a:lnSpc>
                          <a:spcPct val="150000"/>
                        </a:lnSpc>
                        <a:spcAft>
                          <a:spcPts val="0"/>
                        </a:spcAft>
                      </a:pPr>
                      <a:r>
                        <a:rPr lang="it-IT" sz="1400" dirty="0" smtClean="0">
                          <a:solidFill>
                            <a:srgbClr val="222222"/>
                          </a:solidFill>
                          <a:latin typeface="Arial" panose="020B0604020202020204" pitchFamily="34" charset="0"/>
                          <a:ea typeface="Calibri"/>
                          <a:cs typeface="Arial" panose="020B0604020202020204" pitchFamily="34" charset="0"/>
                        </a:rPr>
                        <a:t>22,67</a:t>
                      </a:r>
                      <a:endParaRPr lang="it-IT" sz="1400" dirty="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a:noFill/>
                    </a:lnB>
                  </a:tcPr>
                </a:tc>
              </a:tr>
              <a:tr h="422031">
                <a:tc>
                  <a:txBody>
                    <a:bodyPr/>
                    <a:lstStyle/>
                    <a:p>
                      <a:pPr algn="just">
                        <a:lnSpc>
                          <a:spcPct val="150000"/>
                        </a:lnSpc>
                        <a:spcAft>
                          <a:spcPts val="0"/>
                        </a:spcAft>
                      </a:pPr>
                      <a:r>
                        <a:rPr lang="it-IT" sz="1400" b="1" dirty="0">
                          <a:solidFill>
                            <a:srgbClr val="222222"/>
                          </a:solidFill>
                          <a:latin typeface="Arial" panose="020B0604020202020204" pitchFamily="34" charset="0"/>
                          <a:ea typeface="Calibri"/>
                          <a:cs typeface="Arial" panose="020B0604020202020204" pitchFamily="34" charset="0"/>
                        </a:rPr>
                        <a:t>Media nazionale</a:t>
                      </a:r>
                      <a:endParaRPr lang="it-IT" sz="1400" dirty="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50000"/>
                        </a:lnSpc>
                        <a:spcAft>
                          <a:spcPts val="0"/>
                        </a:spcAft>
                      </a:pPr>
                      <a:r>
                        <a:rPr lang="it-IT" sz="1400">
                          <a:solidFill>
                            <a:srgbClr val="222222"/>
                          </a:solidFill>
                          <a:latin typeface="Arial" panose="020B0604020202020204" pitchFamily="34" charset="0"/>
                          <a:ea typeface="Calibri"/>
                          <a:cs typeface="Arial" panose="020B0604020202020204" pitchFamily="34" charset="0"/>
                        </a:rPr>
                        <a:t>19,59</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50000"/>
                        </a:lnSpc>
                        <a:spcAft>
                          <a:spcPts val="0"/>
                        </a:spcAft>
                      </a:pPr>
                      <a:r>
                        <a:rPr lang="it-IT" sz="1400">
                          <a:solidFill>
                            <a:srgbClr val="222222"/>
                          </a:solidFill>
                          <a:latin typeface="Arial" panose="020B0604020202020204" pitchFamily="34" charset="0"/>
                          <a:ea typeface="Calibri"/>
                          <a:cs typeface="Arial" panose="020B0604020202020204" pitchFamily="34" charset="0"/>
                        </a:rPr>
                        <a:t>102,33</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50000"/>
                        </a:lnSpc>
                        <a:spcAft>
                          <a:spcPts val="0"/>
                        </a:spcAft>
                      </a:pPr>
                      <a:r>
                        <a:rPr lang="it-IT" sz="1400">
                          <a:solidFill>
                            <a:srgbClr val="222222"/>
                          </a:solidFill>
                          <a:latin typeface="Arial" panose="020B0604020202020204" pitchFamily="34" charset="0"/>
                          <a:ea typeface="Calibri"/>
                          <a:cs typeface="Arial" panose="020B0604020202020204" pitchFamily="34" charset="0"/>
                        </a:rPr>
                        <a:t>66,24</a:t>
                      </a:r>
                      <a:endParaRPr lang="it-IT" sz="140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c>
                  <a:txBody>
                    <a:bodyPr/>
                    <a:lstStyle/>
                    <a:p>
                      <a:pPr algn="ctr">
                        <a:lnSpc>
                          <a:spcPct val="150000"/>
                        </a:lnSpc>
                        <a:spcAft>
                          <a:spcPts val="0"/>
                        </a:spcAft>
                      </a:pPr>
                      <a:r>
                        <a:rPr lang="it-IT" sz="1400" dirty="0">
                          <a:solidFill>
                            <a:srgbClr val="222222"/>
                          </a:solidFill>
                          <a:latin typeface="Arial" panose="020B0604020202020204" pitchFamily="34" charset="0"/>
                          <a:ea typeface="Calibri"/>
                          <a:cs typeface="Arial" panose="020B0604020202020204" pitchFamily="34" charset="0"/>
                        </a:rPr>
                        <a:t>-16,50</a:t>
                      </a:r>
                      <a:endParaRPr lang="it-IT" sz="1400" dirty="0">
                        <a:solidFill>
                          <a:srgbClr val="76923C"/>
                        </a:solidFill>
                        <a:latin typeface="Arial" panose="020B0604020202020204" pitchFamily="34" charset="0"/>
                        <a:ea typeface="Calibri"/>
                        <a:cs typeface="Arial" panose="020B0604020202020204" pitchFamily="34" charset="0"/>
                      </a:endParaRPr>
                    </a:p>
                  </a:txBody>
                  <a:tcPr marL="68580" marR="68580" marT="0" marB="0">
                    <a:lnL>
                      <a:noFill/>
                    </a:lnL>
                    <a:lnR>
                      <a:noFill/>
                    </a:lnR>
                    <a:lnT>
                      <a:noFill/>
                    </a:lnT>
                    <a:lnB w="12700" cap="flat" cmpd="sng" algn="ctr">
                      <a:solidFill>
                        <a:srgbClr val="9BBB59"/>
                      </a:solidFill>
                      <a:prstDash val="solid"/>
                      <a:round/>
                      <a:headEnd type="none" w="med" len="med"/>
                      <a:tailEnd type="none" w="med" len="med"/>
                    </a:lnB>
                    <a:solidFill>
                      <a:srgbClr val="E6EED5"/>
                    </a:solid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egnaposto testo 1"/>
          <p:cNvSpPr>
            <a:spLocks noGrp="1"/>
          </p:cNvSpPr>
          <p:nvPr>
            <p:ph type="body" sz="quarter" idx="10"/>
          </p:nvPr>
        </p:nvSpPr>
        <p:spPr bwMode="auto">
          <a:xfrm>
            <a:off x="1493838" y="396875"/>
            <a:ext cx="6881812" cy="654050"/>
          </a:xfrm>
          <a:noFill/>
          <a:ln>
            <a:miter lim="800000"/>
            <a:headEnd/>
            <a:tailEnd/>
          </a:ln>
        </p:spPr>
        <p:txBody>
          <a:bodyPr vert="horz" wrap="square" lIns="91440" tIns="45720" rIns="91440" bIns="45720" numCol="1" anchor="t" anchorCtr="0" compatLnSpc="1">
            <a:prstTxWarp prst="textNoShape">
              <a:avLst/>
            </a:prstTxWarp>
          </a:bodyPr>
          <a:lstStyle/>
          <a:p>
            <a:pPr marL="0" indent="0"/>
            <a:r>
              <a:rPr lang="it-IT" smtClean="0"/>
              <a:t>Conclusioni</a:t>
            </a:r>
          </a:p>
        </p:txBody>
      </p:sp>
      <p:sp>
        <p:nvSpPr>
          <p:cNvPr id="3" name="CasellaDiTesto 2"/>
          <p:cNvSpPr txBox="1"/>
          <p:nvPr/>
        </p:nvSpPr>
        <p:spPr>
          <a:xfrm>
            <a:off x="1646238" y="1827213"/>
            <a:ext cx="2054225" cy="307975"/>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defPPr>
              <a:defRPr lang="en-GB"/>
            </a:defPPr>
            <a:lvl1pPr algn="ctr" eaLnBrk="1" hangingPunct="1">
              <a:spcBef>
                <a:spcPct val="50000"/>
              </a:spcBef>
              <a:defRPr sz="1400" b="1">
                <a:solidFill>
                  <a:srgbClr val="000099"/>
                </a:solidFill>
                <a:latin typeface="Arial" panose="020B060402020202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defRPr/>
            </a:pPr>
            <a:r>
              <a:rPr lang="it-IT" dirty="0" smtClean="0"/>
              <a:t>Analisi di redditività</a:t>
            </a:r>
          </a:p>
        </p:txBody>
      </p:sp>
      <p:sp>
        <p:nvSpPr>
          <p:cNvPr id="31748" name="CasellaDiTesto 3"/>
          <p:cNvSpPr txBox="1">
            <a:spLocks noChangeArrowheads="1"/>
          </p:cNvSpPr>
          <p:nvPr/>
        </p:nvSpPr>
        <p:spPr bwMode="auto">
          <a:xfrm>
            <a:off x="4684713" y="1504147"/>
            <a:ext cx="4838700" cy="954107"/>
          </a:xfrm>
          <a:prstGeom prst="rect">
            <a:avLst/>
          </a:prstGeom>
          <a:noFill/>
          <a:ln w="9525">
            <a:noFill/>
            <a:miter lim="800000"/>
            <a:headEnd/>
            <a:tailEnd/>
          </a:ln>
        </p:spPr>
        <p:txBody>
          <a:bodyPr anchor="ctr">
            <a:spAutoFit/>
          </a:bodyPr>
          <a:lstStyle/>
          <a:p>
            <a:pPr algn="just"/>
            <a:r>
              <a:rPr lang="it-IT" sz="1400" dirty="0">
                <a:latin typeface="Arial" pitchFamily="34" charset="0"/>
              </a:rPr>
              <a:t>L’analisi dei bilanci delle </a:t>
            </a:r>
            <a:r>
              <a:rPr lang="it-IT" sz="1400" dirty="0" smtClean="0">
                <a:latin typeface="Arial" pitchFamily="34" charset="0"/>
              </a:rPr>
              <a:t>Aziende meglio </a:t>
            </a:r>
            <a:r>
              <a:rPr lang="it-IT" sz="1400" dirty="0">
                <a:latin typeface="Arial" pitchFamily="34" charset="0"/>
              </a:rPr>
              <a:t>performanti </a:t>
            </a:r>
            <a:r>
              <a:rPr lang="it-IT" sz="1400" dirty="0" smtClean="0">
                <a:latin typeface="Arial" pitchFamily="34" charset="0"/>
              </a:rPr>
              <a:t>dimostra come, malgrado la situazione di contesto, </a:t>
            </a:r>
            <a:r>
              <a:rPr lang="it-IT" sz="1400" dirty="0">
                <a:latin typeface="Arial" pitchFamily="34" charset="0"/>
              </a:rPr>
              <a:t>sia possibile migliorare </a:t>
            </a:r>
            <a:r>
              <a:rPr lang="it-IT" sz="1400" dirty="0" smtClean="0">
                <a:latin typeface="Arial" pitchFamily="34" charset="0"/>
              </a:rPr>
              <a:t>il margine reddituale (in primis letto attraverso l’</a:t>
            </a:r>
            <a:r>
              <a:rPr lang="it-IT" sz="1400" dirty="0" err="1" smtClean="0">
                <a:latin typeface="Arial" pitchFamily="34" charset="0"/>
              </a:rPr>
              <a:t>ebitda</a:t>
            </a:r>
            <a:r>
              <a:rPr lang="it-IT" sz="1400" dirty="0" smtClean="0">
                <a:latin typeface="Arial" pitchFamily="34" charset="0"/>
              </a:rPr>
              <a:t> </a:t>
            </a:r>
            <a:r>
              <a:rPr lang="it-IT" sz="1400" dirty="0" err="1" smtClean="0">
                <a:latin typeface="Arial" pitchFamily="34" charset="0"/>
              </a:rPr>
              <a:t>margin</a:t>
            </a:r>
            <a:r>
              <a:rPr lang="it-IT" sz="1400" dirty="0" smtClean="0">
                <a:latin typeface="Arial" pitchFamily="34" charset="0"/>
              </a:rPr>
              <a:t>).</a:t>
            </a:r>
            <a:endParaRPr lang="it-IT" sz="1400" dirty="0">
              <a:latin typeface="Arial" pitchFamily="34" charset="0"/>
            </a:endParaRPr>
          </a:p>
        </p:txBody>
      </p:sp>
      <p:sp>
        <p:nvSpPr>
          <p:cNvPr id="5" name="CasellaDiTesto 4"/>
          <p:cNvSpPr txBox="1"/>
          <p:nvPr/>
        </p:nvSpPr>
        <p:spPr>
          <a:xfrm>
            <a:off x="1646238" y="3513138"/>
            <a:ext cx="2054225" cy="307975"/>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defPPr>
              <a:defRPr lang="en-GB"/>
            </a:defPPr>
            <a:lvl1pPr algn="ctr" eaLnBrk="1" hangingPunct="1">
              <a:spcBef>
                <a:spcPct val="50000"/>
              </a:spcBef>
              <a:defRPr sz="1400" b="1">
                <a:solidFill>
                  <a:srgbClr val="000099"/>
                </a:solidFill>
                <a:latin typeface="Arial" panose="020B060402020202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defRPr/>
            </a:pPr>
            <a:r>
              <a:rPr lang="it-IT" dirty="0" smtClean="0"/>
              <a:t>Analisi di liquidità</a:t>
            </a:r>
          </a:p>
        </p:txBody>
      </p:sp>
      <p:sp>
        <p:nvSpPr>
          <p:cNvPr id="31750" name="CasellaDiTesto 5"/>
          <p:cNvSpPr txBox="1">
            <a:spLocks noChangeArrowheads="1"/>
          </p:cNvSpPr>
          <p:nvPr/>
        </p:nvSpPr>
        <p:spPr bwMode="auto">
          <a:xfrm>
            <a:off x="4684713" y="3298825"/>
            <a:ext cx="4838700" cy="738188"/>
          </a:xfrm>
          <a:prstGeom prst="rect">
            <a:avLst/>
          </a:prstGeom>
          <a:noFill/>
          <a:ln w="9525">
            <a:noFill/>
            <a:miter lim="800000"/>
            <a:headEnd/>
            <a:tailEnd/>
          </a:ln>
        </p:spPr>
        <p:txBody>
          <a:bodyPr anchor="ctr">
            <a:spAutoFit/>
          </a:bodyPr>
          <a:lstStyle/>
          <a:p>
            <a:pPr algn="just"/>
            <a:r>
              <a:rPr lang="it-IT" sz="1400" dirty="0">
                <a:latin typeface="Arial" pitchFamily="34" charset="0"/>
              </a:rPr>
              <a:t>Con riferimento al ciclo del circolante la categoria delle </a:t>
            </a:r>
            <a:r>
              <a:rPr lang="it-IT" sz="1400" dirty="0" smtClean="0">
                <a:latin typeface="Arial" pitchFamily="34" charset="0"/>
              </a:rPr>
              <a:t>Aziende meglio </a:t>
            </a:r>
            <a:r>
              <a:rPr lang="it-IT" sz="1400" dirty="0">
                <a:latin typeface="Arial" pitchFamily="34" charset="0"/>
              </a:rPr>
              <a:t>performante incassa all’incirca 23 giorni dopo il pagamento del rispettivo debito. </a:t>
            </a:r>
          </a:p>
        </p:txBody>
      </p:sp>
      <p:sp>
        <p:nvSpPr>
          <p:cNvPr id="7" name="CasellaDiTesto 6"/>
          <p:cNvSpPr txBox="1"/>
          <p:nvPr/>
        </p:nvSpPr>
        <p:spPr>
          <a:xfrm>
            <a:off x="1646238" y="5073650"/>
            <a:ext cx="2054225" cy="306388"/>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defPPr>
              <a:defRPr lang="en-GB"/>
            </a:defPPr>
            <a:lvl1pPr algn="ctr" eaLnBrk="1" hangingPunct="1">
              <a:spcBef>
                <a:spcPct val="50000"/>
              </a:spcBef>
              <a:defRPr sz="1400" b="1">
                <a:solidFill>
                  <a:srgbClr val="000099"/>
                </a:solidFill>
                <a:latin typeface="Arial" panose="020B060402020202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defRPr/>
            </a:pPr>
            <a:r>
              <a:rPr lang="it-IT" dirty="0" smtClean="0"/>
              <a:t>Analisi di solidità</a:t>
            </a:r>
          </a:p>
        </p:txBody>
      </p:sp>
      <p:sp>
        <p:nvSpPr>
          <p:cNvPr id="31752" name="CasellaDiTesto 7"/>
          <p:cNvSpPr txBox="1">
            <a:spLocks noChangeArrowheads="1"/>
          </p:cNvSpPr>
          <p:nvPr/>
        </p:nvSpPr>
        <p:spPr bwMode="auto">
          <a:xfrm>
            <a:off x="4684713" y="4641850"/>
            <a:ext cx="4838700" cy="1169988"/>
          </a:xfrm>
          <a:prstGeom prst="rect">
            <a:avLst/>
          </a:prstGeom>
          <a:noFill/>
          <a:ln w="9525">
            <a:noFill/>
            <a:miter lim="800000"/>
            <a:headEnd/>
            <a:tailEnd/>
          </a:ln>
        </p:spPr>
        <p:txBody>
          <a:bodyPr anchor="ctr">
            <a:spAutoFit/>
          </a:bodyPr>
          <a:lstStyle/>
          <a:p>
            <a:pPr algn="just"/>
            <a:r>
              <a:rPr lang="it-IT" sz="1400" dirty="0">
                <a:latin typeface="Arial" pitchFamily="34" charset="0"/>
              </a:rPr>
              <a:t>Per la gestione </a:t>
            </a:r>
            <a:r>
              <a:rPr lang="it-IT" sz="1400" dirty="0" smtClean="0">
                <a:latin typeface="Arial" pitchFamily="34" charset="0"/>
              </a:rPr>
              <a:t>delle Aziende, </a:t>
            </a:r>
            <a:r>
              <a:rPr lang="it-IT" sz="1400" dirty="0">
                <a:latin typeface="Arial" pitchFamily="34" charset="0"/>
              </a:rPr>
              <a:t>dal punto di vista della solidità, risulta auspicabile un indice di autonomia finanziaria superiore al 30%, nello specifico </a:t>
            </a:r>
            <a:r>
              <a:rPr lang="it-IT" sz="1400" dirty="0" smtClean="0">
                <a:latin typeface="Arial" pitchFamily="34" charset="0"/>
              </a:rPr>
              <a:t>le aziende meglio </a:t>
            </a:r>
            <a:r>
              <a:rPr lang="it-IT" sz="1400" dirty="0">
                <a:latin typeface="Arial" pitchFamily="34" charset="0"/>
              </a:rPr>
              <a:t>performanti ha un livello di autonomia patrimoniale all’incirca del 50%.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testo 1"/>
          <p:cNvSpPr>
            <a:spLocks noGrp="1"/>
          </p:cNvSpPr>
          <p:nvPr>
            <p:ph type="body" sz="quarter" idx="10"/>
          </p:nvPr>
        </p:nvSpPr>
        <p:spPr bwMode="auto">
          <a:xfrm>
            <a:off x="1481138" y="382588"/>
            <a:ext cx="6881812" cy="654050"/>
          </a:xfrm>
          <a:noFill/>
          <a:ln>
            <a:miter lim="800000"/>
            <a:headEnd/>
            <a:tailEnd/>
          </a:ln>
        </p:spPr>
        <p:txBody>
          <a:bodyPr vert="horz" wrap="square" lIns="91440" tIns="45720" rIns="91440" bIns="45720" numCol="1" anchor="t" anchorCtr="0" compatLnSpc="1">
            <a:prstTxWarp prst="textNoShape">
              <a:avLst/>
            </a:prstTxWarp>
          </a:bodyPr>
          <a:lstStyle/>
          <a:p>
            <a:pPr marL="0" indent="0"/>
            <a:r>
              <a:rPr lang="it-IT" dirty="0" smtClean="0"/>
              <a:t>STATO PATRIMONIALE ‘Tendenziale’</a:t>
            </a:r>
          </a:p>
        </p:txBody>
      </p:sp>
      <p:graphicFrame>
        <p:nvGraphicFramePr>
          <p:cNvPr id="3" name="Tabella 2"/>
          <p:cNvGraphicFramePr>
            <a:graphicFrameLocks noGrp="1"/>
          </p:cNvGraphicFramePr>
          <p:nvPr/>
        </p:nvGraphicFramePr>
        <p:xfrm>
          <a:off x="2714625" y="1874838"/>
          <a:ext cx="6133513" cy="4343321"/>
        </p:xfrm>
        <a:graphic>
          <a:graphicData uri="http://schemas.openxmlformats.org/drawingml/2006/table">
            <a:tbl>
              <a:tblPr>
                <a:tableStyleId>{5C22544A-7EE6-4342-B048-85BDC9FD1C3A}</a:tableStyleId>
              </a:tblPr>
              <a:tblGrid>
                <a:gridCol w="4714966"/>
                <a:gridCol w="1418547"/>
              </a:tblGrid>
              <a:tr h="228274">
                <a:tc>
                  <a:txBody>
                    <a:bodyPr/>
                    <a:lstStyle/>
                    <a:p>
                      <a:pPr algn="just" fontAlgn="b"/>
                      <a:r>
                        <a:rPr lang="it-IT" sz="1400" u="none" strike="noStrike" dirty="0">
                          <a:effectLst/>
                          <a:latin typeface="Arial" panose="020B0604020202020204" pitchFamily="34" charset="0"/>
                          <a:cs typeface="Arial" panose="020B0604020202020204" pitchFamily="34" charset="0"/>
                        </a:rPr>
                        <a:t> </a:t>
                      </a:r>
                      <a:endParaRPr lang="it-IT"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it-IT" sz="1400" u="none" strike="noStrike">
                          <a:effectLst/>
                          <a:latin typeface="Arial" panose="020B0604020202020204" pitchFamily="34" charset="0"/>
                          <a:cs typeface="Arial" panose="020B0604020202020204" pitchFamily="34" charset="0"/>
                        </a:rPr>
                        <a:t> </a:t>
                      </a:r>
                      <a:endParaRPr lang="it-IT"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228274">
                <a:tc>
                  <a:txBody>
                    <a:bodyPr/>
                    <a:lstStyle/>
                    <a:p>
                      <a:pPr algn="just" fontAlgn="b"/>
                      <a:r>
                        <a:rPr lang="it-IT" sz="1400" u="none" strike="noStrike">
                          <a:effectLst/>
                          <a:latin typeface="Arial" panose="020B0604020202020204" pitchFamily="34" charset="0"/>
                          <a:cs typeface="Arial" panose="020B0604020202020204" pitchFamily="34" charset="0"/>
                        </a:rPr>
                        <a:t>SITUAZIONE PATRIMONIALE </a:t>
                      </a:r>
                      <a:endParaRPr lang="it-IT"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it-IT" sz="1400" u="none" strike="noStrike">
                          <a:effectLst/>
                          <a:latin typeface="Arial" panose="020B0604020202020204" pitchFamily="34" charset="0"/>
                          <a:cs typeface="Arial" panose="020B0604020202020204" pitchFamily="34" charset="0"/>
                        </a:rPr>
                        <a:t> </a:t>
                      </a:r>
                      <a:endParaRPr lang="it-IT"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228274">
                <a:tc>
                  <a:txBody>
                    <a:bodyPr/>
                    <a:lstStyle/>
                    <a:p>
                      <a:pPr algn="just" fontAlgn="b"/>
                      <a:r>
                        <a:rPr lang="it-IT" sz="1400" u="none" strike="noStrike">
                          <a:effectLst/>
                          <a:latin typeface="Arial" panose="020B0604020202020204" pitchFamily="34" charset="0"/>
                          <a:cs typeface="Arial" panose="020B0604020202020204" pitchFamily="34" charset="0"/>
                        </a:rPr>
                        <a:t>Cassa e Banche</a:t>
                      </a:r>
                      <a:endParaRPr lang="it-IT"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it-IT" sz="1400" u="none" strike="noStrike">
                          <a:effectLst/>
                          <a:latin typeface="Arial" panose="020B0604020202020204" pitchFamily="34" charset="0"/>
                          <a:cs typeface="Arial" panose="020B0604020202020204" pitchFamily="34" charset="0"/>
                        </a:rPr>
                        <a:t>53,07%</a:t>
                      </a:r>
                      <a:endParaRPr lang="it-IT"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228274">
                <a:tc>
                  <a:txBody>
                    <a:bodyPr/>
                    <a:lstStyle/>
                    <a:p>
                      <a:pPr algn="just" fontAlgn="b"/>
                      <a:r>
                        <a:rPr lang="it-IT" sz="1400" u="none" strike="noStrike">
                          <a:effectLst/>
                          <a:latin typeface="Arial" panose="020B0604020202020204" pitchFamily="34" charset="0"/>
                          <a:cs typeface="Arial" panose="020B0604020202020204" pitchFamily="34" charset="0"/>
                        </a:rPr>
                        <a:t>Crediti v/Clienti (- F.s.c.)</a:t>
                      </a:r>
                      <a:endParaRPr lang="it-IT"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it-IT" sz="1400" u="none" strike="noStrike">
                          <a:effectLst/>
                          <a:latin typeface="Arial" panose="020B0604020202020204" pitchFamily="34" charset="0"/>
                          <a:cs typeface="Arial" panose="020B0604020202020204" pitchFamily="34" charset="0"/>
                        </a:rPr>
                        <a:t>5,92%</a:t>
                      </a:r>
                      <a:endParaRPr lang="it-IT"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228274">
                <a:tc>
                  <a:txBody>
                    <a:bodyPr/>
                    <a:lstStyle/>
                    <a:p>
                      <a:pPr algn="just" fontAlgn="b"/>
                      <a:r>
                        <a:rPr lang="it-IT" sz="1400" u="none" strike="noStrike">
                          <a:effectLst/>
                          <a:latin typeface="Arial" panose="020B0604020202020204" pitchFamily="34" charset="0"/>
                          <a:cs typeface="Arial" panose="020B0604020202020204" pitchFamily="34" charset="0"/>
                        </a:rPr>
                        <a:t>Altre attività correnti</a:t>
                      </a:r>
                      <a:endParaRPr lang="it-IT"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it-IT" sz="1400" u="none" strike="noStrike">
                          <a:effectLst/>
                          <a:latin typeface="Arial" panose="020B0604020202020204" pitchFamily="34" charset="0"/>
                          <a:cs typeface="Arial" panose="020B0604020202020204" pitchFamily="34" charset="0"/>
                        </a:rPr>
                        <a:t>1,97%</a:t>
                      </a:r>
                      <a:endParaRPr lang="it-IT"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228274">
                <a:tc>
                  <a:txBody>
                    <a:bodyPr/>
                    <a:lstStyle/>
                    <a:p>
                      <a:pPr algn="just" fontAlgn="b"/>
                      <a:r>
                        <a:rPr lang="it-IT" sz="1400" b="1" u="none" strike="noStrike">
                          <a:effectLst/>
                          <a:latin typeface="Arial" panose="020B0604020202020204" pitchFamily="34" charset="0"/>
                          <a:cs typeface="Arial" panose="020B0604020202020204" pitchFamily="34" charset="0"/>
                        </a:rPr>
                        <a:t>Attività Correnti (a)</a:t>
                      </a:r>
                      <a:endParaRPr lang="it-IT"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it-IT" sz="1400" b="1" u="none" strike="noStrike" dirty="0">
                          <a:effectLst/>
                          <a:latin typeface="Arial" panose="020B0604020202020204" pitchFamily="34" charset="0"/>
                          <a:cs typeface="Arial" panose="020B0604020202020204" pitchFamily="34" charset="0"/>
                        </a:rPr>
                        <a:t>60,97%</a:t>
                      </a:r>
                      <a:endParaRPr lang="it-IT"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228274">
                <a:tc>
                  <a:txBody>
                    <a:bodyPr/>
                    <a:lstStyle/>
                    <a:p>
                      <a:pPr algn="just" fontAlgn="b"/>
                      <a:r>
                        <a:rPr lang="it-IT" sz="1400" u="none" strike="noStrike">
                          <a:effectLst/>
                          <a:latin typeface="Arial" panose="020B0604020202020204" pitchFamily="34" charset="0"/>
                          <a:cs typeface="Arial" panose="020B0604020202020204" pitchFamily="34" charset="0"/>
                        </a:rPr>
                        <a:t>Rimanenze Finali</a:t>
                      </a:r>
                      <a:endParaRPr lang="it-IT"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it-IT" sz="1400" u="none" strike="noStrike">
                          <a:effectLst/>
                          <a:latin typeface="Arial" panose="020B0604020202020204" pitchFamily="34" charset="0"/>
                          <a:cs typeface="Arial" panose="020B0604020202020204" pitchFamily="34" charset="0"/>
                        </a:rPr>
                        <a:t>23,52%</a:t>
                      </a:r>
                      <a:endParaRPr lang="it-IT"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228274">
                <a:tc>
                  <a:txBody>
                    <a:bodyPr/>
                    <a:lstStyle/>
                    <a:p>
                      <a:pPr algn="just" fontAlgn="b"/>
                      <a:r>
                        <a:rPr lang="it-IT" sz="1400" u="none" strike="noStrike">
                          <a:effectLst/>
                          <a:latin typeface="Arial" panose="020B0604020202020204" pitchFamily="34" charset="0"/>
                          <a:cs typeface="Arial" panose="020B0604020202020204" pitchFamily="34" charset="0"/>
                        </a:rPr>
                        <a:t>Altre attività differite</a:t>
                      </a:r>
                      <a:endParaRPr lang="it-IT"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it-IT" sz="1400" u="none" strike="noStrike">
                          <a:effectLst/>
                          <a:latin typeface="Arial" panose="020B0604020202020204" pitchFamily="34" charset="0"/>
                          <a:cs typeface="Arial" panose="020B0604020202020204" pitchFamily="34" charset="0"/>
                        </a:rPr>
                        <a:t>0,00%</a:t>
                      </a:r>
                      <a:endParaRPr lang="it-IT"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228274">
                <a:tc>
                  <a:txBody>
                    <a:bodyPr/>
                    <a:lstStyle/>
                    <a:p>
                      <a:pPr algn="just" fontAlgn="b"/>
                      <a:r>
                        <a:rPr lang="it-IT" sz="1400" b="1" u="none" strike="noStrike">
                          <a:effectLst/>
                          <a:latin typeface="Arial" panose="020B0604020202020204" pitchFamily="34" charset="0"/>
                          <a:cs typeface="Arial" panose="020B0604020202020204" pitchFamily="34" charset="0"/>
                        </a:rPr>
                        <a:t>Attività Differite (b)</a:t>
                      </a:r>
                      <a:endParaRPr lang="it-IT"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it-IT" sz="1400" b="1" u="none" strike="noStrike" dirty="0">
                          <a:effectLst/>
                          <a:latin typeface="Arial" panose="020B0604020202020204" pitchFamily="34" charset="0"/>
                          <a:cs typeface="Arial" panose="020B0604020202020204" pitchFamily="34" charset="0"/>
                        </a:rPr>
                        <a:t>23,52%</a:t>
                      </a:r>
                      <a:endParaRPr lang="it-IT"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228274">
                <a:tc>
                  <a:txBody>
                    <a:bodyPr/>
                    <a:lstStyle/>
                    <a:p>
                      <a:pPr algn="just" fontAlgn="b"/>
                      <a:r>
                        <a:rPr lang="it-IT" sz="1400" b="1" u="none" strike="noStrike">
                          <a:effectLst/>
                          <a:latin typeface="Arial" panose="020B0604020202020204" pitchFamily="34" charset="0"/>
                          <a:cs typeface="Arial" panose="020B0604020202020204" pitchFamily="34" charset="0"/>
                        </a:rPr>
                        <a:t>Attività Immobilizzate (c)</a:t>
                      </a:r>
                      <a:endParaRPr lang="it-IT"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it-IT" sz="1400" b="1" u="none" strike="noStrike" dirty="0">
                          <a:effectLst/>
                          <a:latin typeface="Arial" panose="020B0604020202020204" pitchFamily="34" charset="0"/>
                          <a:cs typeface="Arial" panose="020B0604020202020204" pitchFamily="34" charset="0"/>
                        </a:rPr>
                        <a:t>15,51%</a:t>
                      </a:r>
                      <a:endParaRPr lang="it-IT"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228274">
                <a:tc>
                  <a:txBody>
                    <a:bodyPr/>
                    <a:lstStyle/>
                    <a:p>
                      <a:pPr algn="just" fontAlgn="b"/>
                      <a:r>
                        <a:rPr lang="it-IT" sz="1400" b="1" u="none" strike="noStrike" dirty="0">
                          <a:effectLst/>
                          <a:latin typeface="Arial" panose="020B0604020202020204" pitchFamily="34" charset="0"/>
                          <a:cs typeface="Arial" panose="020B0604020202020204" pitchFamily="34" charset="0"/>
                        </a:rPr>
                        <a:t>Capitale Investito (</a:t>
                      </a:r>
                      <a:r>
                        <a:rPr lang="it-IT" sz="1400" b="1" u="none" strike="noStrike" dirty="0" err="1">
                          <a:effectLst/>
                          <a:latin typeface="Arial" panose="020B0604020202020204" pitchFamily="34" charset="0"/>
                          <a:cs typeface="Arial" panose="020B0604020202020204" pitchFamily="34" charset="0"/>
                        </a:rPr>
                        <a:t>a+b+c</a:t>
                      </a:r>
                      <a:r>
                        <a:rPr lang="it-IT" sz="1400" b="1" u="none" strike="noStrike" dirty="0">
                          <a:effectLst/>
                          <a:latin typeface="Arial" panose="020B0604020202020204" pitchFamily="34" charset="0"/>
                          <a:cs typeface="Arial" panose="020B0604020202020204" pitchFamily="34" charset="0"/>
                        </a:rPr>
                        <a:t>)</a:t>
                      </a:r>
                      <a:endParaRPr lang="it-IT"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it-IT" sz="1400" b="1" u="none" strike="noStrike" dirty="0">
                          <a:effectLst/>
                          <a:latin typeface="Arial" panose="020B0604020202020204" pitchFamily="34" charset="0"/>
                          <a:cs typeface="Arial" panose="020B0604020202020204" pitchFamily="34" charset="0"/>
                        </a:rPr>
                        <a:t>100,00%</a:t>
                      </a:r>
                      <a:endParaRPr lang="it-IT"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228274">
                <a:tc>
                  <a:txBody>
                    <a:bodyPr/>
                    <a:lstStyle/>
                    <a:p>
                      <a:pPr algn="just" fontAlgn="b"/>
                      <a:r>
                        <a:rPr lang="it-IT" sz="1400" u="none" strike="noStrike">
                          <a:effectLst/>
                          <a:latin typeface="Arial" panose="020B0604020202020204" pitchFamily="34" charset="0"/>
                          <a:cs typeface="Arial" panose="020B0604020202020204" pitchFamily="34" charset="0"/>
                        </a:rPr>
                        <a:t>Fornitori</a:t>
                      </a:r>
                      <a:endParaRPr lang="it-IT"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it-IT" sz="1400" u="none" strike="noStrike" dirty="0">
                          <a:effectLst/>
                          <a:latin typeface="Arial" panose="020B0604020202020204" pitchFamily="34" charset="0"/>
                          <a:cs typeface="Arial" panose="020B0604020202020204" pitchFamily="34" charset="0"/>
                        </a:rPr>
                        <a:t>19,88%</a:t>
                      </a:r>
                      <a:endParaRPr lang="it-IT"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228274">
                <a:tc>
                  <a:txBody>
                    <a:bodyPr/>
                    <a:lstStyle/>
                    <a:p>
                      <a:pPr algn="just" fontAlgn="b"/>
                      <a:r>
                        <a:rPr lang="it-IT" sz="1400" u="none" strike="noStrike">
                          <a:effectLst/>
                          <a:latin typeface="Arial" panose="020B0604020202020204" pitchFamily="34" charset="0"/>
                          <a:cs typeface="Arial" panose="020B0604020202020204" pitchFamily="34" charset="0"/>
                        </a:rPr>
                        <a:t>Altre passività correnti</a:t>
                      </a:r>
                      <a:endParaRPr lang="it-IT"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it-IT" sz="1400" u="none" strike="noStrike">
                          <a:effectLst/>
                          <a:latin typeface="Arial" panose="020B0604020202020204" pitchFamily="34" charset="0"/>
                          <a:cs typeface="Arial" panose="020B0604020202020204" pitchFamily="34" charset="0"/>
                        </a:rPr>
                        <a:t>5,71%</a:t>
                      </a:r>
                      <a:endParaRPr lang="it-IT"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228274">
                <a:tc>
                  <a:txBody>
                    <a:bodyPr/>
                    <a:lstStyle/>
                    <a:p>
                      <a:pPr algn="just" fontAlgn="b"/>
                      <a:r>
                        <a:rPr lang="it-IT" sz="1400" u="none" strike="noStrike">
                          <a:effectLst/>
                          <a:latin typeface="Arial" panose="020B0604020202020204" pitchFamily="34" charset="0"/>
                          <a:cs typeface="Arial" panose="020B0604020202020204" pitchFamily="34" charset="0"/>
                        </a:rPr>
                        <a:t>Passività Correnti (d)</a:t>
                      </a:r>
                      <a:endParaRPr lang="it-IT"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it-IT" sz="1400" u="none" strike="noStrike">
                          <a:effectLst/>
                          <a:latin typeface="Arial" panose="020B0604020202020204" pitchFamily="34" charset="0"/>
                          <a:cs typeface="Arial" panose="020B0604020202020204" pitchFamily="34" charset="0"/>
                        </a:rPr>
                        <a:t>25,59%</a:t>
                      </a:r>
                      <a:endParaRPr lang="it-IT"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228274">
                <a:tc>
                  <a:txBody>
                    <a:bodyPr/>
                    <a:lstStyle/>
                    <a:p>
                      <a:pPr algn="just" fontAlgn="b"/>
                      <a:r>
                        <a:rPr lang="it-IT" sz="1400" u="none" strike="noStrike">
                          <a:effectLst/>
                          <a:latin typeface="Arial" panose="020B0604020202020204" pitchFamily="34" charset="0"/>
                          <a:cs typeface="Arial" panose="020B0604020202020204" pitchFamily="34" charset="0"/>
                        </a:rPr>
                        <a:t>F.t.f.r.</a:t>
                      </a:r>
                      <a:endParaRPr lang="it-IT"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it-IT" sz="1400" u="none" strike="noStrike">
                          <a:effectLst/>
                          <a:latin typeface="Arial" panose="020B0604020202020204" pitchFamily="34" charset="0"/>
                          <a:cs typeface="Arial" panose="020B0604020202020204" pitchFamily="34" charset="0"/>
                        </a:rPr>
                        <a:t>18,02%</a:t>
                      </a:r>
                      <a:endParaRPr lang="it-IT"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228274">
                <a:tc>
                  <a:txBody>
                    <a:bodyPr/>
                    <a:lstStyle/>
                    <a:p>
                      <a:pPr algn="just" fontAlgn="b"/>
                      <a:r>
                        <a:rPr lang="it-IT" sz="1400" u="none" strike="noStrike">
                          <a:effectLst/>
                          <a:latin typeface="Arial" panose="020B0604020202020204" pitchFamily="34" charset="0"/>
                          <a:cs typeface="Arial" panose="020B0604020202020204" pitchFamily="34" charset="0"/>
                        </a:rPr>
                        <a:t>Passività Consolidate (e)</a:t>
                      </a:r>
                      <a:endParaRPr lang="it-IT"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it-IT" sz="1400" u="none" strike="noStrike">
                          <a:effectLst/>
                          <a:latin typeface="Arial" panose="020B0604020202020204" pitchFamily="34" charset="0"/>
                          <a:cs typeface="Arial" panose="020B0604020202020204" pitchFamily="34" charset="0"/>
                        </a:rPr>
                        <a:t>18,02%</a:t>
                      </a:r>
                      <a:endParaRPr lang="it-IT"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228274">
                <a:tc>
                  <a:txBody>
                    <a:bodyPr/>
                    <a:lstStyle/>
                    <a:p>
                      <a:pPr algn="just" fontAlgn="b"/>
                      <a:r>
                        <a:rPr lang="it-IT" sz="1400" b="1" u="none" strike="noStrike">
                          <a:effectLst/>
                          <a:latin typeface="Arial" panose="020B0604020202020204" pitchFamily="34" charset="0"/>
                          <a:cs typeface="Arial" panose="020B0604020202020204" pitchFamily="34" charset="0"/>
                        </a:rPr>
                        <a:t>Capitale di terzi (d+e)</a:t>
                      </a:r>
                      <a:endParaRPr lang="it-IT"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it-IT" sz="1400" b="1" u="none" strike="noStrike" dirty="0">
                          <a:effectLst/>
                          <a:latin typeface="Arial" panose="020B0604020202020204" pitchFamily="34" charset="0"/>
                          <a:cs typeface="Arial" panose="020B0604020202020204" pitchFamily="34" charset="0"/>
                        </a:rPr>
                        <a:t>43,60%</a:t>
                      </a:r>
                      <a:endParaRPr lang="it-IT"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234389">
                <a:tc>
                  <a:txBody>
                    <a:bodyPr/>
                    <a:lstStyle/>
                    <a:p>
                      <a:pPr algn="just" fontAlgn="b"/>
                      <a:r>
                        <a:rPr lang="it-IT" sz="1400" u="none" strike="noStrike">
                          <a:effectLst/>
                          <a:latin typeface="Arial" panose="020B0604020202020204" pitchFamily="34" charset="0"/>
                          <a:cs typeface="Arial" panose="020B0604020202020204" pitchFamily="34" charset="0"/>
                        </a:rPr>
                        <a:t>Capitale Proprio (f)</a:t>
                      </a:r>
                      <a:endParaRPr lang="it-IT"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it-IT" sz="1400" u="none" strike="noStrike">
                          <a:effectLst/>
                          <a:latin typeface="Arial" panose="020B0604020202020204" pitchFamily="34" charset="0"/>
                          <a:cs typeface="Arial" panose="020B0604020202020204" pitchFamily="34" charset="0"/>
                        </a:rPr>
                        <a:t>56,40%</a:t>
                      </a:r>
                      <a:endParaRPr lang="it-IT"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228274">
                <a:tc>
                  <a:txBody>
                    <a:bodyPr/>
                    <a:lstStyle/>
                    <a:p>
                      <a:pPr algn="just" fontAlgn="b"/>
                      <a:r>
                        <a:rPr lang="it-IT" sz="1400" b="1" u="none" strike="noStrike" dirty="0">
                          <a:effectLst/>
                          <a:latin typeface="Arial" panose="020B0604020202020204" pitchFamily="34" charset="0"/>
                          <a:cs typeface="Arial" panose="020B0604020202020204" pitchFamily="34" charset="0"/>
                        </a:rPr>
                        <a:t>Capitale Acquisito (</a:t>
                      </a:r>
                      <a:r>
                        <a:rPr lang="it-IT" sz="1400" b="1" u="none" strike="noStrike" dirty="0" err="1">
                          <a:effectLst/>
                          <a:latin typeface="Arial" panose="020B0604020202020204" pitchFamily="34" charset="0"/>
                          <a:cs typeface="Arial" panose="020B0604020202020204" pitchFamily="34" charset="0"/>
                        </a:rPr>
                        <a:t>d+e+f</a:t>
                      </a:r>
                      <a:r>
                        <a:rPr lang="it-IT" sz="1400" b="1" u="none" strike="noStrike" dirty="0">
                          <a:effectLst/>
                          <a:latin typeface="Arial" panose="020B0604020202020204" pitchFamily="34" charset="0"/>
                          <a:cs typeface="Arial" panose="020B0604020202020204" pitchFamily="34" charset="0"/>
                        </a:rPr>
                        <a:t>)</a:t>
                      </a:r>
                      <a:endParaRPr lang="it-IT"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just" fontAlgn="b"/>
                      <a:r>
                        <a:rPr lang="it-IT" sz="1400" b="1" u="none" strike="noStrike" dirty="0">
                          <a:effectLst/>
                          <a:latin typeface="Arial" panose="020B0604020202020204" pitchFamily="34" charset="0"/>
                          <a:cs typeface="Arial" panose="020B0604020202020204" pitchFamily="34" charset="0"/>
                        </a:rPr>
                        <a:t>100,00%</a:t>
                      </a:r>
                      <a:endParaRPr lang="it-IT"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bl>
          </a:graphicData>
        </a:graphic>
      </p:graphicFrame>
      <p:sp>
        <p:nvSpPr>
          <p:cNvPr id="32833" name="CasellaDiTesto 3"/>
          <p:cNvSpPr txBox="1">
            <a:spLocks noChangeArrowheads="1"/>
          </p:cNvSpPr>
          <p:nvPr/>
        </p:nvSpPr>
        <p:spPr bwMode="auto">
          <a:xfrm>
            <a:off x="1646238" y="858838"/>
            <a:ext cx="7920037" cy="954107"/>
          </a:xfrm>
          <a:prstGeom prst="rect">
            <a:avLst/>
          </a:prstGeom>
          <a:noFill/>
          <a:ln w="9525">
            <a:noFill/>
            <a:miter lim="800000"/>
            <a:headEnd/>
            <a:tailEnd/>
          </a:ln>
        </p:spPr>
        <p:txBody>
          <a:bodyPr>
            <a:spAutoFit/>
          </a:bodyPr>
          <a:lstStyle/>
          <a:p>
            <a:pPr algn="just"/>
            <a:r>
              <a:rPr lang="it-IT" sz="1400" dirty="0">
                <a:latin typeface="Arial" pitchFamily="34" charset="0"/>
              </a:rPr>
              <a:t>L’analisi del bilancio dei best performer ci ha consentito di individuare dei valori di riferimento </a:t>
            </a:r>
            <a:r>
              <a:rPr lang="it-IT" sz="1400" dirty="0" smtClean="0">
                <a:latin typeface="Arial" pitchFamily="34" charset="0"/>
              </a:rPr>
              <a:t>del bilancio che </a:t>
            </a:r>
            <a:r>
              <a:rPr lang="it-IT" sz="1400" dirty="0">
                <a:latin typeface="Arial" pitchFamily="34" charset="0"/>
              </a:rPr>
              <a:t>le </a:t>
            </a:r>
            <a:r>
              <a:rPr lang="it-IT" sz="1400" dirty="0" smtClean="0">
                <a:latin typeface="Arial" pitchFamily="34" charset="0"/>
              </a:rPr>
              <a:t>Aziende </a:t>
            </a:r>
            <a:r>
              <a:rPr lang="it-IT" sz="1400" dirty="0">
                <a:latin typeface="Arial" pitchFamily="34" charset="0"/>
              </a:rPr>
              <a:t>dovrebbero avere come riferimento. </a:t>
            </a:r>
          </a:p>
          <a:p>
            <a:pPr algn="just"/>
            <a:r>
              <a:rPr lang="it-IT" sz="1400" dirty="0">
                <a:latin typeface="Arial" pitchFamily="34" charset="0"/>
              </a:rPr>
              <a:t>Il finanziamento bancario è totalmente assente in quanto </a:t>
            </a:r>
            <a:r>
              <a:rPr lang="it-IT" sz="1400" dirty="0" smtClean="0">
                <a:latin typeface="Arial" pitchFamily="34" charset="0"/>
              </a:rPr>
              <a:t>le </a:t>
            </a:r>
            <a:r>
              <a:rPr lang="it-IT" sz="1400" dirty="0">
                <a:latin typeface="Arial" pitchFamily="34" charset="0"/>
              </a:rPr>
              <a:t>farmacie comunali in genere non hanno bisogno dell’indebitamento bancario </a:t>
            </a:r>
            <a:r>
              <a:rPr lang="it-IT" sz="1400" dirty="0" smtClean="0">
                <a:latin typeface="Arial" pitchFamily="34" charset="0"/>
              </a:rPr>
              <a:t>alla luce della liquidità generata dalla gestione</a:t>
            </a:r>
            <a:endParaRPr lang="it-IT" sz="1400" dirty="0">
              <a:latin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1"/>
          <p:cNvSpPr txBox="1">
            <a:spLocks/>
          </p:cNvSpPr>
          <p:nvPr/>
        </p:nvSpPr>
        <p:spPr>
          <a:xfrm>
            <a:off x="1481138" y="382588"/>
            <a:ext cx="6881812" cy="654050"/>
          </a:xfrm>
          <a:prstGeom prst="rect">
            <a:avLst/>
          </a:prstGeom>
        </p:spPr>
        <p:txBody>
          <a:bodyPr/>
          <a:lstStyle>
            <a:lvl1pPr marL="342900" indent="-342900" algn="l" rtl="0" eaLnBrk="0" fontAlgn="base" hangingPunct="0">
              <a:lnSpc>
                <a:spcPct val="100000"/>
              </a:lnSpc>
              <a:spcBef>
                <a:spcPts val="200"/>
              </a:spcBef>
              <a:spcAft>
                <a:spcPct val="0"/>
              </a:spcAft>
              <a:defRPr sz="1800" b="1">
                <a:solidFill>
                  <a:schemeClr val="tx2"/>
                </a:solidFill>
                <a:latin typeface="Arial" pitchFamily="34" charset="0"/>
                <a:ea typeface="+mn-ea"/>
                <a:cs typeface="Arial" pitchFamily="34" charset="0"/>
              </a:defRPr>
            </a:lvl1pPr>
            <a:lvl2pPr marL="180975" indent="-179388" algn="l" rtl="0" eaLnBrk="0" fontAlgn="base" hangingPunct="0">
              <a:lnSpc>
                <a:spcPct val="100000"/>
              </a:lnSpc>
              <a:spcBef>
                <a:spcPts val="200"/>
              </a:spcBef>
              <a:spcAft>
                <a:spcPct val="0"/>
              </a:spcAft>
              <a:buClr>
                <a:schemeClr val="tx2"/>
              </a:buClr>
              <a:buSzPct val="85000"/>
              <a:buFont typeface="Wingdings" pitchFamily="2" charset="2"/>
              <a:buNone/>
              <a:defRPr sz="1800">
                <a:solidFill>
                  <a:schemeClr val="tx1"/>
                </a:solidFill>
                <a:latin typeface="Arial" pitchFamily="34" charset="0"/>
                <a:cs typeface="Arial" pitchFamily="34" charset="0"/>
              </a:defRPr>
            </a:lvl2pPr>
            <a:lvl3pPr marL="361950" indent="-179388" algn="l" rtl="0" eaLnBrk="0" fontAlgn="base" hangingPunct="0">
              <a:spcBef>
                <a:spcPct val="40000"/>
              </a:spcBef>
              <a:spcAft>
                <a:spcPct val="0"/>
              </a:spcAft>
              <a:buClr>
                <a:schemeClr val="tx2"/>
              </a:buClr>
              <a:buSzPct val="85000"/>
              <a:buFont typeface="Symbol" pitchFamily="18" charset="2"/>
              <a:buChar char="-"/>
              <a:defRPr sz="1000">
                <a:solidFill>
                  <a:schemeClr val="tx1"/>
                </a:solidFill>
                <a:latin typeface="+mn-lt"/>
              </a:defRPr>
            </a:lvl3pPr>
            <a:lvl4pPr marL="541338" indent="-177800" algn="l" rtl="0" eaLnBrk="0" fontAlgn="base" hangingPunct="0">
              <a:spcBef>
                <a:spcPct val="40000"/>
              </a:spcBef>
              <a:spcAft>
                <a:spcPct val="0"/>
              </a:spcAft>
              <a:buClr>
                <a:schemeClr val="tx2"/>
              </a:buClr>
              <a:buSzPct val="85000"/>
              <a:buFont typeface="Wingdings" pitchFamily="2" charset="2"/>
              <a:buChar char="l"/>
              <a:defRPr sz="1000">
                <a:solidFill>
                  <a:schemeClr val="tx1"/>
                </a:solidFill>
                <a:latin typeface="+mn-lt"/>
              </a:defRPr>
            </a:lvl4pPr>
            <a:lvl5pPr marL="723900" indent="-180975" algn="l" rtl="0" eaLnBrk="0" fontAlgn="base" hangingPunct="0">
              <a:spcBef>
                <a:spcPct val="40000"/>
              </a:spcBef>
              <a:spcAft>
                <a:spcPct val="0"/>
              </a:spcAft>
              <a:buClr>
                <a:schemeClr val="tx2"/>
              </a:buClr>
              <a:buSzPct val="85000"/>
              <a:buFont typeface="Symbol" pitchFamily="18" charset="2"/>
              <a:buNone/>
              <a:defRPr sz="1000">
                <a:solidFill>
                  <a:schemeClr val="tx1"/>
                </a:solidFill>
                <a:latin typeface="+mn-lt"/>
              </a:defRPr>
            </a:lvl5pPr>
            <a:lvl6pPr marL="11811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6pPr>
            <a:lvl7pPr marL="16383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7pPr>
            <a:lvl8pPr marL="20955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8pPr>
            <a:lvl9pPr marL="25527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9pPr>
          </a:lstStyle>
          <a:p>
            <a:pPr>
              <a:defRPr/>
            </a:pPr>
            <a:r>
              <a:rPr lang="it-IT" kern="0" dirty="0" smtClean="0"/>
              <a:t>CONTO ECONOMICO ‘Tendenziale’</a:t>
            </a:r>
            <a:endParaRPr lang="it-IT" kern="0" dirty="0"/>
          </a:p>
        </p:txBody>
      </p:sp>
      <p:graphicFrame>
        <p:nvGraphicFramePr>
          <p:cNvPr id="4" name="Tabella 3"/>
          <p:cNvGraphicFramePr>
            <a:graphicFrameLocks noGrp="1"/>
          </p:cNvGraphicFramePr>
          <p:nvPr/>
        </p:nvGraphicFramePr>
        <p:xfrm>
          <a:off x="2251075" y="885825"/>
          <a:ext cx="6682154" cy="4851126"/>
        </p:xfrm>
        <a:graphic>
          <a:graphicData uri="http://schemas.openxmlformats.org/drawingml/2006/table">
            <a:tbl>
              <a:tblPr>
                <a:tableStyleId>{5C22544A-7EE6-4342-B048-85BDC9FD1C3A}</a:tableStyleId>
              </a:tblPr>
              <a:tblGrid>
                <a:gridCol w="5185629"/>
                <a:gridCol w="1496525"/>
              </a:tblGrid>
              <a:tr h="269507">
                <a:tc>
                  <a:txBody>
                    <a:bodyPr/>
                    <a:lstStyle/>
                    <a:p>
                      <a:pPr algn="l" fontAlgn="b"/>
                      <a:r>
                        <a:rPr lang="it-IT" sz="1400" b="1" u="none" strike="noStrike" dirty="0">
                          <a:effectLst/>
                          <a:latin typeface="Arial" panose="020B0604020202020204" pitchFamily="34" charset="0"/>
                          <a:cs typeface="Arial" panose="020B0604020202020204" pitchFamily="34" charset="0"/>
                        </a:rPr>
                        <a:t>A) Valore della Produzione</a:t>
                      </a:r>
                      <a:endParaRPr lang="it-IT"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it-IT" sz="1400" b="1" u="none" strike="noStrike" dirty="0">
                          <a:effectLst/>
                          <a:latin typeface="Arial" panose="020B0604020202020204" pitchFamily="34" charset="0"/>
                          <a:cs typeface="Arial" panose="020B0604020202020204" pitchFamily="34" charset="0"/>
                        </a:rPr>
                        <a:t>100%</a:t>
                      </a:r>
                      <a:endParaRPr lang="it-IT"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269507">
                <a:tc>
                  <a:txBody>
                    <a:bodyPr/>
                    <a:lstStyle/>
                    <a:p>
                      <a:pPr algn="l" fontAlgn="b"/>
                      <a:r>
                        <a:rPr lang="it-IT" sz="1400" u="none" strike="noStrike">
                          <a:effectLst/>
                          <a:latin typeface="Arial" panose="020B0604020202020204" pitchFamily="34" charset="0"/>
                          <a:cs typeface="Arial" panose="020B0604020202020204" pitchFamily="34" charset="0"/>
                        </a:rPr>
                        <a:t>Costi per acquisti Materiali</a:t>
                      </a:r>
                      <a:endParaRPr lang="it-IT"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it-IT" sz="1400" u="none" strike="noStrike" dirty="0">
                          <a:effectLst/>
                          <a:latin typeface="Arial" panose="020B0604020202020204" pitchFamily="34" charset="0"/>
                          <a:cs typeface="Arial" panose="020B0604020202020204" pitchFamily="34" charset="0"/>
                        </a:rPr>
                        <a:t>68,0%</a:t>
                      </a:r>
                      <a:endParaRPr lang="it-IT"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269507">
                <a:tc>
                  <a:txBody>
                    <a:bodyPr/>
                    <a:lstStyle/>
                    <a:p>
                      <a:pPr algn="l" fontAlgn="b"/>
                      <a:r>
                        <a:rPr lang="pt-BR" sz="1400" u="none" strike="noStrike">
                          <a:effectLst/>
                          <a:latin typeface="Arial" panose="020B0604020202020204" pitchFamily="34" charset="0"/>
                          <a:cs typeface="Arial" panose="020B0604020202020204" pitchFamily="34" charset="0"/>
                        </a:rPr>
                        <a:t>Variaz. Rim. Sem. e Pr. Finiti</a:t>
                      </a:r>
                      <a:endParaRPr lang="pt-BR"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it-IT" sz="1400" u="none" strike="noStrike" dirty="0">
                          <a:effectLst/>
                          <a:latin typeface="Arial" panose="020B0604020202020204" pitchFamily="34" charset="0"/>
                          <a:cs typeface="Arial" panose="020B0604020202020204" pitchFamily="34" charset="0"/>
                        </a:rPr>
                        <a:t>-0,1%</a:t>
                      </a:r>
                      <a:endParaRPr lang="it-IT"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269507">
                <a:tc>
                  <a:txBody>
                    <a:bodyPr/>
                    <a:lstStyle/>
                    <a:p>
                      <a:pPr algn="l" fontAlgn="b"/>
                      <a:r>
                        <a:rPr lang="it-IT" sz="1400" b="1" u="none" strike="noStrike" dirty="0">
                          <a:effectLst/>
                          <a:latin typeface="Arial" panose="020B0604020202020204" pitchFamily="34" charset="0"/>
                          <a:cs typeface="Arial" panose="020B0604020202020204" pitchFamily="34" charset="0"/>
                        </a:rPr>
                        <a:t>Totale acquisti merce</a:t>
                      </a:r>
                      <a:endParaRPr lang="it-IT"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it-IT" sz="1400" b="1" u="none" strike="noStrike" dirty="0">
                          <a:effectLst/>
                          <a:latin typeface="Arial" panose="020B0604020202020204" pitchFamily="34" charset="0"/>
                          <a:cs typeface="Arial" panose="020B0604020202020204" pitchFamily="34" charset="0"/>
                        </a:rPr>
                        <a:t>68%</a:t>
                      </a:r>
                      <a:endParaRPr lang="it-IT"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269507">
                <a:tc>
                  <a:txBody>
                    <a:bodyPr/>
                    <a:lstStyle/>
                    <a:p>
                      <a:pPr algn="l" fontAlgn="b"/>
                      <a:r>
                        <a:rPr lang="it-IT" sz="1400" u="none" strike="noStrike">
                          <a:effectLst/>
                          <a:latin typeface="Arial" panose="020B0604020202020204" pitchFamily="34" charset="0"/>
                          <a:cs typeface="Arial" panose="020B0604020202020204" pitchFamily="34" charset="0"/>
                        </a:rPr>
                        <a:t>Costi per Servizi</a:t>
                      </a:r>
                      <a:endParaRPr lang="it-IT"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it-IT" sz="1400" u="none" strike="noStrike" dirty="0">
                          <a:effectLst/>
                          <a:latin typeface="Arial" panose="020B0604020202020204" pitchFamily="34" charset="0"/>
                          <a:cs typeface="Arial" panose="020B0604020202020204" pitchFamily="34" charset="0"/>
                        </a:rPr>
                        <a:t>3,9%</a:t>
                      </a:r>
                      <a:endParaRPr lang="it-IT"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269507">
                <a:tc>
                  <a:txBody>
                    <a:bodyPr/>
                    <a:lstStyle/>
                    <a:p>
                      <a:pPr algn="l" fontAlgn="b"/>
                      <a:r>
                        <a:rPr lang="it-IT" sz="1400" u="none" strike="noStrike">
                          <a:effectLst/>
                          <a:latin typeface="Arial" panose="020B0604020202020204" pitchFamily="34" charset="0"/>
                          <a:cs typeface="Arial" panose="020B0604020202020204" pitchFamily="34" charset="0"/>
                        </a:rPr>
                        <a:t>Costi per Godim. Beni di terzi </a:t>
                      </a:r>
                      <a:endParaRPr lang="it-IT"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it-IT" sz="1400" u="none" strike="noStrike" dirty="0">
                          <a:effectLst/>
                          <a:latin typeface="Arial" panose="020B0604020202020204" pitchFamily="34" charset="0"/>
                          <a:cs typeface="Arial" panose="020B0604020202020204" pitchFamily="34" charset="0"/>
                        </a:rPr>
                        <a:t>1,9%</a:t>
                      </a:r>
                      <a:endParaRPr lang="it-IT"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269507">
                <a:tc>
                  <a:txBody>
                    <a:bodyPr/>
                    <a:lstStyle/>
                    <a:p>
                      <a:pPr algn="l" fontAlgn="b"/>
                      <a:r>
                        <a:rPr lang="it-IT" sz="1400" u="none" strike="noStrike">
                          <a:effectLst/>
                          <a:latin typeface="Arial" panose="020B0604020202020204" pitchFamily="34" charset="0"/>
                          <a:cs typeface="Arial" panose="020B0604020202020204" pitchFamily="34" charset="0"/>
                        </a:rPr>
                        <a:t>Oneri diversi della gestione </a:t>
                      </a:r>
                      <a:endParaRPr lang="it-IT"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it-IT" sz="1400" u="none" strike="noStrike" dirty="0">
                          <a:effectLst/>
                          <a:latin typeface="Arial" panose="020B0604020202020204" pitchFamily="34" charset="0"/>
                          <a:cs typeface="Arial" panose="020B0604020202020204" pitchFamily="34" charset="0"/>
                        </a:rPr>
                        <a:t>1,1%</a:t>
                      </a:r>
                      <a:endParaRPr lang="it-IT"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269507">
                <a:tc>
                  <a:txBody>
                    <a:bodyPr/>
                    <a:lstStyle/>
                    <a:p>
                      <a:pPr algn="l" fontAlgn="b"/>
                      <a:r>
                        <a:rPr lang="it-IT" sz="1400" b="1" u="none" strike="noStrike" dirty="0">
                          <a:effectLst/>
                          <a:latin typeface="Arial" panose="020B0604020202020204" pitchFamily="34" charset="0"/>
                          <a:cs typeface="Arial" panose="020B0604020202020204" pitchFamily="34" charset="0"/>
                        </a:rPr>
                        <a:t>B) Costi esterni</a:t>
                      </a:r>
                      <a:endParaRPr lang="it-IT"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it-IT" sz="1400" b="1" u="none" strike="noStrike" dirty="0">
                          <a:effectLst/>
                          <a:latin typeface="Arial" panose="020B0604020202020204" pitchFamily="34" charset="0"/>
                          <a:cs typeface="Arial" panose="020B0604020202020204" pitchFamily="34" charset="0"/>
                        </a:rPr>
                        <a:t>75%</a:t>
                      </a:r>
                      <a:endParaRPr lang="it-IT"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269507">
                <a:tc>
                  <a:txBody>
                    <a:bodyPr/>
                    <a:lstStyle/>
                    <a:p>
                      <a:pPr algn="l" fontAlgn="b"/>
                      <a:r>
                        <a:rPr lang="it-IT" sz="1400" u="none" strike="noStrike">
                          <a:effectLst/>
                          <a:latin typeface="Arial" panose="020B0604020202020204" pitchFamily="34" charset="0"/>
                          <a:cs typeface="Arial" panose="020B0604020202020204" pitchFamily="34" charset="0"/>
                        </a:rPr>
                        <a:t>C) Valore Aggiunto (A-B)</a:t>
                      </a:r>
                      <a:endParaRPr lang="it-IT"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it-IT" sz="1400" u="none" strike="noStrike">
                          <a:effectLst/>
                          <a:latin typeface="Arial" panose="020B0604020202020204" pitchFamily="34" charset="0"/>
                          <a:cs typeface="Arial" panose="020B0604020202020204" pitchFamily="34" charset="0"/>
                        </a:rPr>
                        <a:t>25%</a:t>
                      </a:r>
                      <a:endParaRPr lang="it-IT" sz="1400" b="1"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269507">
                <a:tc>
                  <a:txBody>
                    <a:bodyPr/>
                    <a:lstStyle/>
                    <a:p>
                      <a:pPr algn="l" fontAlgn="b"/>
                      <a:r>
                        <a:rPr lang="it-IT" sz="1400" u="none" strike="noStrike">
                          <a:effectLst/>
                          <a:latin typeface="Arial" panose="020B0604020202020204" pitchFamily="34" charset="0"/>
                          <a:cs typeface="Arial" panose="020B0604020202020204" pitchFamily="34" charset="0"/>
                        </a:rPr>
                        <a:t>Costo del Personale</a:t>
                      </a:r>
                      <a:endParaRPr lang="it-IT"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it-IT" sz="1400" u="none" strike="noStrike">
                          <a:effectLst/>
                          <a:latin typeface="Arial" panose="020B0604020202020204" pitchFamily="34" charset="0"/>
                          <a:cs typeface="Arial" panose="020B0604020202020204" pitchFamily="34" charset="0"/>
                        </a:rPr>
                        <a:t>17,2%</a:t>
                      </a:r>
                      <a:endParaRPr lang="it-IT"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269507">
                <a:tc>
                  <a:txBody>
                    <a:bodyPr/>
                    <a:lstStyle/>
                    <a:p>
                      <a:pPr algn="l" fontAlgn="b"/>
                      <a:r>
                        <a:rPr lang="it-IT" sz="1400" u="none" strike="noStrike" dirty="0">
                          <a:effectLst/>
                          <a:latin typeface="Arial" panose="020B0604020202020204" pitchFamily="34" charset="0"/>
                          <a:cs typeface="Arial" panose="020B0604020202020204" pitchFamily="34" charset="0"/>
                        </a:rPr>
                        <a:t>Ammortamenti e Leasing</a:t>
                      </a:r>
                      <a:endParaRPr lang="it-IT"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it-IT" sz="1400" u="none" strike="noStrike">
                          <a:effectLst/>
                          <a:latin typeface="Arial" panose="020B0604020202020204" pitchFamily="34" charset="0"/>
                          <a:cs typeface="Arial" panose="020B0604020202020204" pitchFamily="34" charset="0"/>
                        </a:rPr>
                        <a:t>1,6%</a:t>
                      </a:r>
                      <a:endParaRPr lang="it-IT"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269507">
                <a:tc>
                  <a:txBody>
                    <a:bodyPr/>
                    <a:lstStyle/>
                    <a:p>
                      <a:pPr algn="l" fontAlgn="b"/>
                      <a:r>
                        <a:rPr lang="it-IT" sz="1400" u="none" strike="noStrike" dirty="0">
                          <a:effectLst/>
                          <a:latin typeface="Arial" panose="020B0604020202020204" pitchFamily="34" charset="0"/>
                          <a:cs typeface="Arial" panose="020B0604020202020204" pitchFamily="34" charset="0"/>
                        </a:rPr>
                        <a:t>Altri accantonamenti e svalutazioni</a:t>
                      </a:r>
                      <a:endParaRPr lang="it-IT"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it-IT" sz="1400" u="none" strike="noStrike">
                          <a:effectLst/>
                          <a:latin typeface="Arial" panose="020B0604020202020204" pitchFamily="34" charset="0"/>
                          <a:cs typeface="Arial" panose="020B0604020202020204" pitchFamily="34" charset="0"/>
                        </a:rPr>
                        <a:t>0,0%</a:t>
                      </a:r>
                      <a:endParaRPr lang="it-IT"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269507">
                <a:tc>
                  <a:txBody>
                    <a:bodyPr/>
                    <a:lstStyle/>
                    <a:p>
                      <a:pPr algn="l" fontAlgn="b"/>
                      <a:r>
                        <a:rPr lang="it-IT" sz="1400" b="1" u="none" strike="noStrike" dirty="0">
                          <a:effectLst/>
                          <a:latin typeface="Arial" panose="020B0604020202020204" pitchFamily="34" charset="0"/>
                          <a:cs typeface="Arial" panose="020B0604020202020204" pitchFamily="34" charset="0"/>
                        </a:rPr>
                        <a:t>D) Costi interni</a:t>
                      </a:r>
                      <a:endParaRPr lang="it-IT"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it-IT" sz="1400" b="1" u="none" strike="noStrike" dirty="0">
                          <a:effectLst/>
                          <a:latin typeface="Arial" panose="020B0604020202020204" pitchFamily="34" charset="0"/>
                          <a:cs typeface="Arial" panose="020B0604020202020204" pitchFamily="34" charset="0"/>
                        </a:rPr>
                        <a:t>19%</a:t>
                      </a:r>
                      <a:endParaRPr lang="it-IT"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269507">
                <a:tc>
                  <a:txBody>
                    <a:bodyPr/>
                    <a:lstStyle/>
                    <a:p>
                      <a:pPr algn="l" fontAlgn="b"/>
                      <a:r>
                        <a:rPr lang="it-IT" sz="1400" b="1" u="none" strike="noStrike" dirty="0">
                          <a:effectLst/>
                          <a:latin typeface="Arial" panose="020B0604020202020204" pitchFamily="34" charset="0"/>
                          <a:cs typeface="Arial" panose="020B0604020202020204" pitchFamily="34" charset="0"/>
                        </a:rPr>
                        <a:t>E) Risultato Operativo - EBIT  (C-D)</a:t>
                      </a:r>
                      <a:endParaRPr lang="it-IT"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it-IT" sz="1400" b="1" u="none" strike="noStrike" dirty="0">
                          <a:effectLst/>
                          <a:latin typeface="Arial" panose="020B0604020202020204" pitchFamily="34" charset="0"/>
                          <a:cs typeface="Arial" panose="020B0604020202020204" pitchFamily="34" charset="0"/>
                        </a:rPr>
                        <a:t>6%</a:t>
                      </a:r>
                      <a:endParaRPr lang="it-IT"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269507">
                <a:tc>
                  <a:txBody>
                    <a:bodyPr/>
                    <a:lstStyle/>
                    <a:p>
                      <a:pPr algn="l" fontAlgn="b"/>
                      <a:r>
                        <a:rPr lang="it-IT" sz="1400" u="none" strike="noStrike">
                          <a:effectLst/>
                          <a:latin typeface="Arial" panose="020B0604020202020204" pitchFamily="34" charset="0"/>
                          <a:cs typeface="Arial" panose="020B0604020202020204" pitchFamily="34" charset="0"/>
                        </a:rPr>
                        <a:t>Totale Proventi e Oneri finanziari</a:t>
                      </a:r>
                      <a:endParaRPr lang="it-IT"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it-IT" sz="1400" u="none" strike="noStrike" dirty="0">
                          <a:effectLst/>
                          <a:latin typeface="Arial" panose="020B0604020202020204" pitchFamily="34" charset="0"/>
                          <a:cs typeface="Arial" panose="020B0604020202020204" pitchFamily="34" charset="0"/>
                        </a:rPr>
                        <a:t>0,5%</a:t>
                      </a:r>
                      <a:endParaRPr lang="it-IT" sz="14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269507">
                <a:tc>
                  <a:txBody>
                    <a:bodyPr/>
                    <a:lstStyle/>
                    <a:p>
                      <a:pPr algn="l" fontAlgn="b"/>
                      <a:r>
                        <a:rPr lang="it-IT" sz="1400" b="1" u="none" strike="noStrike" dirty="0">
                          <a:effectLst/>
                          <a:latin typeface="Arial" panose="020B0604020202020204" pitchFamily="34" charset="0"/>
                          <a:cs typeface="Arial" panose="020B0604020202020204" pitchFamily="34" charset="0"/>
                        </a:rPr>
                        <a:t>Risultato Netto prima delle imposte</a:t>
                      </a:r>
                      <a:endParaRPr lang="it-IT"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it-IT" sz="1400" b="1" u="none" strike="noStrike" dirty="0">
                          <a:effectLst/>
                          <a:latin typeface="Arial" panose="020B0604020202020204" pitchFamily="34" charset="0"/>
                          <a:cs typeface="Arial" panose="020B0604020202020204" pitchFamily="34" charset="0"/>
                        </a:rPr>
                        <a:t>7%</a:t>
                      </a:r>
                      <a:endParaRPr lang="it-IT"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r h="269507">
                <a:tc>
                  <a:txBody>
                    <a:bodyPr/>
                    <a:lstStyle/>
                    <a:p>
                      <a:pPr algn="l" fontAlgn="b"/>
                      <a:r>
                        <a:rPr lang="it-IT" sz="1400" u="none" strike="noStrike">
                          <a:effectLst/>
                          <a:latin typeface="Arial" panose="020B0604020202020204" pitchFamily="34" charset="0"/>
                          <a:cs typeface="Arial" panose="020B0604020202020204" pitchFamily="34" charset="0"/>
                        </a:rPr>
                        <a:t>Imposte sul reddito </a:t>
                      </a:r>
                      <a:endParaRPr lang="it-IT"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it-IT" sz="1400" u="none" strike="noStrike">
                          <a:effectLst/>
                          <a:latin typeface="Arial" panose="020B0604020202020204" pitchFamily="34" charset="0"/>
                          <a:cs typeface="Arial" panose="020B0604020202020204" pitchFamily="34" charset="0"/>
                        </a:rPr>
                        <a:t>2%</a:t>
                      </a:r>
                      <a:endParaRPr lang="it-IT" sz="14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tc>
              </a:tr>
              <a:tr h="269507">
                <a:tc>
                  <a:txBody>
                    <a:bodyPr/>
                    <a:lstStyle/>
                    <a:p>
                      <a:pPr algn="l" fontAlgn="b"/>
                      <a:r>
                        <a:rPr lang="it-IT" sz="1400" b="1" u="none" strike="noStrike" dirty="0">
                          <a:effectLst/>
                          <a:latin typeface="Arial" panose="020B0604020202020204" pitchFamily="34" charset="0"/>
                          <a:cs typeface="Arial" panose="020B0604020202020204" pitchFamily="34" charset="0"/>
                        </a:rPr>
                        <a:t>Risultato Netto</a:t>
                      </a:r>
                      <a:endParaRPr lang="it-IT"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r>
                        <a:rPr lang="it-IT" sz="1400" b="1" u="none" strike="noStrike" dirty="0">
                          <a:effectLst/>
                          <a:latin typeface="Arial" panose="020B0604020202020204" pitchFamily="34" charset="0"/>
                          <a:cs typeface="Arial" panose="020B0604020202020204" pitchFamily="34" charset="0"/>
                        </a:rPr>
                        <a:t>5%</a:t>
                      </a:r>
                      <a:endParaRPr lang="it-IT" sz="14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339273" y="3060034"/>
            <a:ext cx="1794452" cy="307975"/>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defPPr>
              <a:defRPr lang="en-GB"/>
            </a:defPPr>
            <a:lvl1pPr algn="ctr" eaLnBrk="1" hangingPunct="1">
              <a:spcBef>
                <a:spcPct val="50000"/>
              </a:spcBef>
              <a:defRPr sz="1400" b="1">
                <a:solidFill>
                  <a:srgbClr val="000099"/>
                </a:solidFill>
                <a:latin typeface="Arial" panose="020B060402020202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defRPr/>
            </a:pPr>
            <a:r>
              <a:rPr lang="it-IT" dirty="0" smtClean="0"/>
              <a:t>I servizi</a:t>
            </a:r>
          </a:p>
        </p:txBody>
      </p:sp>
      <p:sp>
        <p:nvSpPr>
          <p:cNvPr id="4" name="Segnaposto testo 1"/>
          <p:cNvSpPr txBox="1">
            <a:spLocks/>
          </p:cNvSpPr>
          <p:nvPr/>
        </p:nvSpPr>
        <p:spPr>
          <a:xfrm>
            <a:off x="1493838" y="396875"/>
            <a:ext cx="6881812" cy="654050"/>
          </a:xfrm>
          <a:prstGeom prst="rect">
            <a:avLst/>
          </a:prstGeom>
        </p:spPr>
        <p:txBody>
          <a:bodyPr/>
          <a:lstStyle>
            <a:lvl1pPr marL="342900" indent="-342900" algn="l" rtl="0" eaLnBrk="0" fontAlgn="base" hangingPunct="0">
              <a:lnSpc>
                <a:spcPct val="100000"/>
              </a:lnSpc>
              <a:spcBef>
                <a:spcPts val="200"/>
              </a:spcBef>
              <a:spcAft>
                <a:spcPct val="0"/>
              </a:spcAft>
              <a:defRPr sz="1800" b="1">
                <a:solidFill>
                  <a:schemeClr val="tx2"/>
                </a:solidFill>
                <a:latin typeface="Arial" pitchFamily="34" charset="0"/>
                <a:ea typeface="+mn-ea"/>
                <a:cs typeface="Arial" pitchFamily="34" charset="0"/>
              </a:defRPr>
            </a:lvl1pPr>
            <a:lvl2pPr marL="180975" indent="-179388" algn="l" rtl="0" eaLnBrk="0" fontAlgn="base" hangingPunct="0">
              <a:lnSpc>
                <a:spcPct val="100000"/>
              </a:lnSpc>
              <a:spcBef>
                <a:spcPts val="200"/>
              </a:spcBef>
              <a:spcAft>
                <a:spcPct val="0"/>
              </a:spcAft>
              <a:buClr>
                <a:schemeClr val="tx2"/>
              </a:buClr>
              <a:buSzPct val="85000"/>
              <a:buFont typeface="Wingdings" pitchFamily="2" charset="2"/>
              <a:buNone/>
              <a:defRPr sz="1800">
                <a:solidFill>
                  <a:schemeClr val="tx1"/>
                </a:solidFill>
                <a:latin typeface="Arial" pitchFamily="34" charset="0"/>
                <a:cs typeface="Arial" pitchFamily="34" charset="0"/>
              </a:defRPr>
            </a:lvl2pPr>
            <a:lvl3pPr marL="361950" indent="-179388" algn="l" rtl="0" eaLnBrk="0" fontAlgn="base" hangingPunct="0">
              <a:spcBef>
                <a:spcPct val="40000"/>
              </a:spcBef>
              <a:spcAft>
                <a:spcPct val="0"/>
              </a:spcAft>
              <a:buClr>
                <a:schemeClr val="tx2"/>
              </a:buClr>
              <a:buSzPct val="85000"/>
              <a:buFont typeface="Symbol" pitchFamily="18" charset="2"/>
              <a:buChar char="-"/>
              <a:defRPr sz="1000">
                <a:solidFill>
                  <a:schemeClr val="tx1"/>
                </a:solidFill>
                <a:latin typeface="+mn-lt"/>
              </a:defRPr>
            </a:lvl3pPr>
            <a:lvl4pPr marL="541338" indent="-177800" algn="l" rtl="0" eaLnBrk="0" fontAlgn="base" hangingPunct="0">
              <a:spcBef>
                <a:spcPct val="40000"/>
              </a:spcBef>
              <a:spcAft>
                <a:spcPct val="0"/>
              </a:spcAft>
              <a:buClr>
                <a:schemeClr val="tx2"/>
              </a:buClr>
              <a:buSzPct val="85000"/>
              <a:buFont typeface="Wingdings" pitchFamily="2" charset="2"/>
              <a:buChar char="l"/>
              <a:defRPr sz="1000">
                <a:solidFill>
                  <a:schemeClr val="tx1"/>
                </a:solidFill>
                <a:latin typeface="+mn-lt"/>
              </a:defRPr>
            </a:lvl4pPr>
            <a:lvl5pPr marL="723900" indent="-180975" algn="l" rtl="0" eaLnBrk="0" fontAlgn="base" hangingPunct="0">
              <a:spcBef>
                <a:spcPct val="40000"/>
              </a:spcBef>
              <a:spcAft>
                <a:spcPct val="0"/>
              </a:spcAft>
              <a:buClr>
                <a:schemeClr val="tx2"/>
              </a:buClr>
              <a:buSzPct val="85000"/>
              <a:buFont typeface="Symbol" pitchFamily="18" charset="2"/>
              <a:buNone/>
              <a:defRPr sz="1000">
                <a:solidFill>
                  <a:schemeClr val="tx1"/>
                </a:solidFill>
                <a:latin typeface="+mn-lt"/>
              </a:defRPr>
            </a:lvl5pPr>
            <a:lvl6pPr marL="11811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6pPr>
            <a:lvl7pPr marL="16383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7pPr>
            <a:lvl8pPr marL="20955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8pPr>
            <a:lvl9pPr marL="25527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9pPr>
          </a:lstStyle>
          <a:p>
            <a:pPr>
              <a:defRPr/>
            </a:pPr>
            <a:r>
              <a:rPr lang="it-IT" kern="0" smtClean="0"/>
              <a:t>Conclusioni</a:t>
            </a:r>
            <a:endParaRPr lang="it-IT" kern="0" dirty="0"/>
          </a:p>
        </p:txBody>
      </p:sp>
      <p:sp>
        <p:nvSpPr>
          <p:cNvPr id="34820" name="CasellaDiTesto 4"/>
          <p:cNvSpPr txBox="1">
            <a:spLocks noChangeArrowheads="1"/>
          </p:cNvSpPr>
          <p:nvPr/>
        </p:nvSpPr>
        <p:spPr bwMode="auto">
          <a:xfrm>
            <a:off x="3503613" y="2521525"/>
            <a:ext cx="6062662" cy="1384995"/>
          </a:xfrm>
          <a:prstGeom prst="rect">
            <a:avLst/>
          </a:prstGeom>
          <a:noFill/>
          <a:ln w="9525">
            <a:noFill/>
            <a:miter lim="800000"/>
            <a:headEnd/>
            <a:tailEnd/>
          </a:ln>
        </p:spPr>
        <p:txBody>
          <a:bodyPr wrap="square">
            <a:spAutoFit/>
          </a:bodyPr>
          <a:lstStyle/>
          <a:p>
            <a:pPr algn="just"/>
            <a:r>
              <a:rPr lang="it-IT" sz="1400" dirty="0" smtClean="0">
                <a:latin typeface="Arial" pitchFamily="34" charset="0"/>
              </a:rPr>
              <a:t>Le </a:t>
            </a:r>
            <a:r>
              <a:rPr lang="it-IT" sz="1400" dirty="0">
                <a:latin typeface="Arial" pitchFamily="34" charset="0"/>
              </a:rPr>
              <a:t>farmacie comunali</a:t>
            </a:r>
            <a:r>
              <a:rPr lang="it-IT" sz="1400" i="1" dirty="0">
                <a:latin typeface="Arial" pitchFamily="34" charset="0"/>
              </a:rPr>
              <a:t> </a:t>
            </a:r>
            <a:r>
              <a:rPr lang="it-IT" sz="1400" dirty="0">
                <a:latin typeface="Arial" pitchFamily="34" charset="0"/>
              </a:rPr>
              <a:t>erogano servizi sempre più </a:t>
            </a:r>
            <a:r>
              <a:rPr lang="it-IT" sz="1400" dirty="0" smtClean="0">
                <a:latin typeface="Arial" pitchFamily="34" charset="0"/>
              </a:rPr>
              <a:t>mirati alla prevenzione sanitaria, all’educazione sanitaria, oltre che a fornire un  supporto attraverso attività </a:t>
            </a:r>
            <a:r>
              <a:rPr lang="it-IT" sz="1400" dirty="0">
                <a:latin typeface="Arial" pitchFamily="34" charset="0"/>
              </a:rPr>
              <a:t>di consultazione e </a:t>
            </a:r>
            <a:r>
              <a:rPr lang="it-IT" sz="1400" dirty="0" smtClean="0">
                <a:latin typeface="Arial" pitchFamily="34" charset="0"/>
              </a:rPr>
              <a:t>monitoraggio della terapia farmacologica. Ciò genera un impatto </a:t>
            </a:r>
            <a:r>
              <a:rPr lang="it-IT" sz="1400" dirty="0">
                <a:latin typeface="Arial" pitchFamily="34" charset="0"/>
              </a:rPr>
              <a:t>positivo sulla </a:t>
            </a:r>
            <a:r>
              <a:rPr lang="it-IT" sz="1400" dirty="0" smtClean="0">
                <a:latin typeface="Arial" pitchFamily="34" charset="0"/>
              </a:rPr>
              <a:t>popolazione: si ricercano quindi degli </a:t>
            </a:r>
            <a:r>
              <a:rPr lang="it-IT" sz="1400" dirty="0" err="1" smtClean="0">
                <a:latin typeface="Arial" pitchFamily="34" charset="0"/>
              </a:rPr>
              <a:t>outcome</a:t>
            </a:r>
            <a:r>
              <a:rPr lang="it-IT" sz="1400" dirty="0" smtClean="0">
                <a:latin typeface="Arial" pitchFamily="34" charset="0"/>
              </a:rPr>
              <a:t> di salute a cui non corrisponde pari ricerca in termini di redditività, vista la natura ‘pubblica’ delle farmacie.</a:t>
            </a:r>
            <a:endParaRPr lang="it-IT" sz="1400" dirty="0">
              <a:latin typeface="Arial" pitchFamily="34" charset="0"/>
            </a:endParaRPr>
          </a:p>
        </p:txBody>
      </p:sp>
      <p:sp>
        <p:nvSpPr>
          <p:cNvPr id="6" name="CasellaDiTesto 5"/>
          <p:cNvSpPr txBox="1"/>
          <p:nvPr/>
        </p:nvSpPr>
        <p:spPr>
          <a:xfrm>
            <a:off x="1348509" y="4232275"/>
            <a:ext cx="1785216" cy="522288"/>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defPPr>
              <a:defRPr lang="en-GB"/>
            </a:defPPr>
            <a:lvl1pPr algn="ctr" eaLnBrk="1" hangingPunct="1">
              <a:spcBef>
                <a:spcPct val="50000"/>
              </a:spcBef>
              <a:defRPr sz="1400" b="1">
                <a:solidFill>
                  <a:srgbClr val="000099"/>
                </a:solidFill>
                <a:latin typeface="Arial" panose="020B060402020202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pPr>
              <a:defRPr/>
            </a:pPr>
            <a:r>
              <a:rPr lang="it-IT" dirty="0" smtClean="0"/>
              <a:t>Presenza sul territorio </a:t>
            </a:r>
          </a:p>
        </p:txBody>
      </p:sp>
      <p:sp>
        <p:nvSpPr>
          <p:cNvPr id="34822" name="CasellaDiTesto 6"/>
          <p:cNvSpPr txBox="1">
            <a:spLocks noChangeArrowheads="1"/>
          </p:cNvSpPr>
          <p:nvPr/>
        </p:nvSpPr>
        <p:spPr bwMode="auto">
          <a:xfrm>
            <a:off x="3503613" y="4124325"/>
            <a:ext cx="6062662" cy="954107"/>
          </a:xfrm>
          <a:prstGeom prst="rect">
            <a:avLst/>
          </a:prstGeom>
          <a:noFill/>
          <a:ln w="9525">
            <a:noFill/>
            <a:miter lim="800000"/>
            <a:headEnd/>
            <a:tailEnd/>
          </a:ln>
        </p:spPr>
        <p:txBody>
          <a:bodyPr>
            <a:spAutoFit/>
          </a:bodyPr>
          <a:lstStyle/>
          <a:p>
            <a:pPr algn="just"/>
            <a:r>
              <a:rPr lang="it-IT" sz="1400" dirty="0"/>
              <a:t>Le farmacie comunali costituiscono spesso il primo presidio sanitario al quale il paziente può rivolgersi in caso di problemi di salute</a:t>
            </a:r>
            <a:r>
              <a:rPr lang="it-IT" sz="1400" dirty="0">
                <a:latin typeface="Arial" pitchFamily="34" charset="0"/>
              </a:rPr>
              <a:t>. </a:t>
            </a:r>
            <a:r>
              <a:rPr lang="it-IT" sz="1400" dirty="0" smtClean="0">
                <a:latin typeface="Arial" pitchFamily="34" charset="0"/>
              </a:rPr>
              <a:t>Molte di esse </a:t>
            </a:r>
            <a:r>
              <a:rPr lang="it-IT" sz="1400" dirty="0">
                <a:latin typeface="Arial" pitchFamily="34" charset="0"/>
              </a:rPr>
              <a:t>sono a</a:t>
            </a:r>
            <a:r>
              <a:rPr lang="it-IT" sz="1400" dirty="0"/>
              <a:t>ccessibili ventiquattro ore </a:t>
            </a:r>
            <a:r>
              <a:rPr lang="it-IT" sz="1400" dirty="0" smtClean="0"/>
              <a:t>al giorno a garanzia della missione pubblica del servizio farmaceutico.</a:t>
            </a:r>
            <a:endParaRPr lang="it-IT" sz="1400" dirty="0">
              <a:latin typeface="Arial" pitchFamily="34" charset="0"/>
            </a:endParaRPr>
          </a:p>
        </p:txBody>
      </p:sp>
      <p:sp>
        <p:nvSpPr>
          <p:cNvPr id="34823" name="CasellaDiTesto 7"/>
          <p:cNvSpPr txBox="1">
            <a:spLocks noChangeArrowheads="1"/>
          </p:cNvSpPr>
          <p:nvPr/>
        </p:nvSpPr>
        <p:spPr bwMode="auto">
          <a:xfrm>
            <a:off x="1716088" y="1050925"/>
            <a:ext cx="7850187" cy="1384995"/>
          </a:xfrm>
          <a:prstGeom prst="rect">
            <a:avLst/>
          </a:prstGeom>
          <a:noFill/>
          <a:ln w="9525">
            <a:noFill/>
            <a:miter lim="800000"/>
            <a:headEnd/>
            <a:tailEnd/>
          </a:ln>
        </p:spPr>
        <p:txBody>
          <a:bodyPr>
            <a:spAutoFit/>
          </a:bodyPr>
          <a:lstStyle/>
          <a:p>
            <a:pPr algn="just"/>
            <a:r>
              <a:rPr lang="it-IT" sz="1400" dirty="0">
                <a:latin typeface="Arial" pitchFamily="34" charset="0"/>
              </a:rPr>
              <a:t>Alla farmacia si richiede quindi di svolgere un ruolo sempre più pregnante nell’erogazione di servizi </a:t>
            </a:r>
            <a:r>
              <a:rPr lang="it-IT" sz="1400" dirty="0" smtClean="0">
                <a:latin typeface="Arial" pitchFamily="34" charset="0"/>
              </a:rPr>
              <a:t>ai cittadini (e </a:t>
            </a:r>
            <a:r>
              <a:rPr lang="it-IT" sz="1400" dirty="0">
                <a:latin typeface="Arial" pitchFamily="34" charset="0"/>
              </a:rPr>
              <a:t>questo comporta un aumento dei costi di gestione, che rende ancora più complesso il contesto in cui esse si trovano a operare). Le farmacie comunali per </a:t>
            </a:r>
            <a:r>
              <a:rPr lang="it-IT" sz="1400" dirty="0" smtClean="0">
                <a:latin typeface="Arial" pitchFamily="34" charset="0"/>
              </a:rPr>
              <a:t>loro missione e  </a:t>
            </a:r>
            <a:r>
              <a:rPr lang="it-IT" sz="1400" dirty="0">
                <a:latin typeface="Arial" pitchFamily="34" charset="0"/>
              </a:rPr>
              <a:t>caratteristiche sono legate al territorio e offrono </a:t>
            </a:r>
            <a:r>
              <a:rPr lang="it-IT" sz="1400" dirty="0" smtClean="0">
                <a:latin typeface="Arial" pitchFamily="34" charset="0"/>
              </a:rPr>
              <a:t>servizi differenziati in </a:t>
            </a:r>
            <a:r>
              <a:rPr lang="it-IT" sz="1400" dirty="0">
                <a:latin typeface="Arial" pitchFamily="34" charset="0"/>
              </a:rPr>
              <a:t>funzione delle esigenze, </a:t>
            </a:r>
            <a:r>
              <a:rPr lang="it-IT" sz="1400" dirty="0" smtClean="0">
                <a:latin typeface="Arial" pitchFamily="34" charset="0"/>
              </a:rPr>
              <a:t>come sottolineato in talune Relazioni sulla Gestione, allegate ai bilanci. In linea generale, risulta che le Aziende che gestiscono farmacie siano caratterizzate da: </a:t>
            </a:r>
            <a:endParaRPr lang="it-IT" sz="1400" dirty="0">
              <a:latin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egnaposto testo 1"/>
          <p:cNvSpPr>
            <a:spLocks noGrp="1"/>
          </p:cNvSpPr>
          <p:nvPr>
            <p:ph type="body" sz="quarter" idx="10"/>
          </p:nvPr>
        </p:nvSpPr>
        <p:spPr bwMode="auto">
          <a:xfrm>
            <a:off x="1466850" y="341313"/>
            <a:ext cx="7943850" cy="654050"/>
          </a:xfrm>
          <a:noFill/>
          <a:ln>
            <a:miter lim="800000"/>
            <a:headEnd/>
            <a:tailEnd/>
          </a:ln>
        </p:spPr>
        <p:txBody>
          <a:bodyPr vert="horz" wrap="square" lIns="91440" tIns="45720" rIns="91440" bIns="45720" numCol="1" anchor="t" anchorCtr="0" compatLnSpc="1">
            <a:prstTxWarp prst="textNoShape">
              <a:avLst/>
            </a:prstTxWarp>
          </a:bodyPr>
          <a:lstStyle/>
          <a:p>
            <a:pPr marL="0" indent="0"/>
            <a:r>
              <a:rPr lang="it-IT" altLang="it-IT" smtClean="0"/>
              <a:t>I MODELLI GIURIDICI DI GESTIONE DELLE FARMACIE COMUNALI</a:t>
            </a:r>
          </a:p>
          <a:p>
            <a:pPr marL="0" indent="0"/>
            <a:endParaRPr lang="it-IT" altLang="it-IT" smtClean="0"/>
          </a:p>
        </p:txBody>
      </p:sp>
      <p:sp>
        <p:nvSpPr>
          <p:cNvPr id="5123" name="CasellaDiTesto 2"/>
          <p:cNvSpPr txBox="1">
            <a:spLocks noChangeArrowheads="1"/>
          </p:cNvSpPr>
          <p:nvPr/>
        </p:nvSpPr>
        <p:spPr bwMode="auto">
          <a:xfrm>
            <a:off x="1649413" y="4313238"/>
            <a:ext cx="3105150" cy="338137"/>
          </a:xfrm>
          <a:prstGeom prst="rect">
            <a:avLst/>
          </a:prstGeom>
          <a:noFill/>
          <a:ln w="9525">
            <a:noFill/>
            <a:miter lim="800000"/>
            <a:headEnd/>
            <a:tailEnd/>
          </a:ln>
        </p:spPr>
        <p:txBody>
          <a:bodyPr>
            <a:spAutoFit/>
          </a:bodyPr>
          <a:lstStyle/>
          <a:p>
            <a:pPr marL="285750" indent="-285750" algn="just">
              <a:buFont typeface="Wingdings" pitchFamily="2" charset="2"/>
              <a:buChar char="ü"/>
            </a:pPr>
            <a:r>
              <a:rPr lang="it-IT" altLang="it-IT" sz="1600">
                <a:latin typeface="Arial" pitchFamily="34" charset="0"/>
              </a:rPr>
              <a:t>Società partecipate</a:t>
            </a:r>
          </a:p>
        </p:txBody>
      </p:sp>
      <p:sp>
        <p:nvSpPr>
          <p:cNvPr id="5124" name="CasellaDiTesto 3"/>
          <p:cNvSpPr txBox="1">
            <a:spLocks noChangeArrowheads="1"/>
          </p:cNvSpPr>
          <p:nvPr/>
        </p:nvSpPr>
        <p:spPr bwMode="auto">
          <a:xfrm>
            <a:off x="1649413" y="3908425"/>
            <a:ext cx="2486025" cy="339725"/>
          </a:xfrm>
          <a:prstGeom prst="rect">
            <a:avLst/>
          </a:prstGeom>
          <a:noFill/>
          <a:ln w="9525">
            <a:noFill/>
            <a:miter lim="800000"/>
            <a:headEnd/>
            <a:tailEnd/>
          </a:ln>
        </p:spPr>
        <p:txBody>
          <a:bodyPr>
            <a:spAutoFit/>
          </a:bodyPr>
          <a:lstStyle/>
          <a:p>
            <a:pPr marL="285750" indent="-285750" algn="just">
              <a:buFont typeface="Wingdings" pitchFamily="2" charset="2"/>
              <a:buChar char="ü"/>
            </a:pPr>
            <a:r>
              <a:rPr lang="it-IT" altLang="it-IT" sz="1600">
                <a:latin typeface="Arial" pitchFamily="34" charset="0"/>
              </a:rPr>
              <a:t>Gestione in economia</a:t>
            </a:r>
          </a:p>
        </p:txBody>
      </p:sp>
      <p:sp>
        <p:nvSpPr>
          <p:cNvPr id="5125" name="CasellaDiTesto 4"/>
          <p:cNvSpPr txBox="1">
            <a:spLocks noChangeArrowheads="1"/>
          </p:cNvSpPr>
          <p:nvPr/>
        </p:nvSpPr>
        <p:spPr bwMode="auto">
          <a:xfrm>
            <a:off x="1649413" y="2384425"/>
            <a:ext cx="2149475" cy="338138"/>
          </a:xfrm>
          <a:prstGeom prst="rect">
            <a:avLst/>
          </a:prstGeom>
          <a:noFill/>
          <a:ln w="9525">
            <a:noFill/>
            <a:miter lim="800000"/>
            <a:headEnd/>
            <a:tailEnd/>
          </a:ln>
        </p:spPr>
        <p:txBody>
          <a:bodyPr>
            <a:spAutoFit/>
          </a:bodyPr>
          <a:lstStyle/>
          <a:p>
            <a:pPr marL="285750" indent="-285750" algn="just">
              <a:buFont typeface="Wingdings" pitchFamily="2" charset="2"/>
              <a:buChar char="ü"/>
            </a:pPr>
            <a:r>
              <a:rPr lang="it-IT" altLang="it-IT" sz="1600">
                <a:latin typeface="Arial" pitchFamily="34" charset="0"/>
              </a:rPr>
              <a:t>Azienda Speciale</a:t>
            </a:r>
          </a:p>
        </p:txBody>
      </p:sp>
      <p:sp>
        <p:nvSpPr>
          <p:cNvPr id="5126" name="CasellaDiTesto 5"/>
          <p:cNvSpPr txBox="1">
            <a:spLocks noChangeArrowheads="1"/>
          </p:cNvSpPr>
          <p:nvPr/>
        </p:nvSpPr>
        <p:spPr bwMode="auto">
          <a:xfrm>
            <a:off x="1635125" y="2770188"/>
            <a:ext cx="2697163" cy="338137"/>
          </a:xfrm>
          <a:prstGeom prst="rect">
            <a:avLst/>
          </a:prstGeom>
          <a:noFill/>
          <a:ln w="9525">
            <a:noFill/>
            <a:miter lim="800000"/>
            <a:headEnd/>
            <a:tailEnd/>
          </a:ln>
        </p:spPr>
        <p:txBody>
          <a:bodyPr>
            <a:spAutoFit/>
          </a:bodyPr>
          <a:lstStyle/>
          <a:p>
            <a:pPr marL="285750" indent="-285750" algn="just">
              <a:buFont typeface="Wingdings" pitchFamily="2" charset="2"/>
              <a:buChar char="ü"/>
            </a:pPr>
            <a:r>
              <a:rPr lang="it-IT" altLang="it-IT" sz="1600">
                <a:latin typeface="Arial" pitchFamily="34" charset="0"/>
              </a:rPr>
              <a:t>Consorzio di Comuni</a:t>
            </a:r>
          </a:p>
        </p:txBody>
      </p:sp>
      <p:sp>
        <p:nvSpPr>
          <p:cNvPr id="5127" name="CasellaDiTesto 6"/>
          <p:cNvSpPr txBox="1">
            <a:spLocks noChangeArrowheads="1"/>
          </p:cNvSpPr>
          <p:nvPr/>
        </p:nvSpPr>
        <p:spPr bwMode="auto">
          <a:xfrm>
            <a:off x="1635125" y="3154363"/>
            <a:ext cx="5503863" cy="339725"/>
          </a:xfrm>
          <a:prstGeom prst="rect">
            <a:avLst/>
          </a:prstGeom>
          <a:noFill/>
          <a:ln w="9525">
            <a:noFill/>
            <a:miter lim="800000"/>
            <a:headEnd/>
            <a:tailEnd/>
          </a:ln>
        </p:spPr>
        <p:txBody>
          <a:bodyPr>
            <a:spAutoFit/>
          </a:bodyPr>
          <a:lstStyle/>
          <a:p>
            <a:pPr marL="285750" indent="-285750" algn="just">
              <a:buFont typeface="Wingdings" pitchFamily="2" charset="2"/>
              <a:buChar char="ü"/>
            </a:pPr>
            <a:r>
              <a:rPr lang="it-IT" altLang="it-IT" sz="1600">
                <a:latin typeface="Arial" pitchFamily="34" charset="0"/>
              </a:rPr>
              <a:t>Società di capitali costituita tra il Comune e i farmacisti </a:t>
            </a:r>
          </a:p>
        </p:txBody>
      </p:sp>
      <p:sp>
        <p:nvSpPr>
          <p:cNvPr id="5128" name="CasellaDiTesto 7"/>
          <p:cNvSpPr txBox="1">
            <a:spLocks noChangeArrowheads="1"/>
          </p:cNvSpPr>
          <p:nvPr/>
        </p:nvSpPr>
        <p:spPr bwMode="auto">
          <a:xfrm>
            <a:off x="1635125" y="3536950"/>
            <a:ext cx="2430463" cy="338138"/>
          </a:xfrm>
          <a:prstGeom prst="rect">
            <a:avLst/>
          </a:prstGeom>
          <a:noFill/>
          <a:ln w="9525">
            <a:noFill/>
            <a:miter lim="800000"/>
            <a:headEnd/>
            <a:tailEnd/>
          </a:ln>
        </p:spPr>
        <p:txBody>
          <a:bodyPr>
            <a:spAutoFit/>
          </a:bodyPr>
          <a:lstStyle/>
          <a:p>
            <a:pPr marL="285750" indent="-285750" algn="just">
              <a:buFont typeface="Wingdings" pitchFamily="2" charset="2"/>
              <a:buChar char="ü"/>
            </a:pPr>
            <a:r>
              <a:rPr lang="it-IT" altLang="it-IT" sz="1600">
                <a:latin typeface="Arial" pitchFamily="34" charset="0"/>
              </a:rPr>
              <a:t>Concessione a terzi</a:t>
            </a:r>
          </a:p>
        </p:txBody>
      </p:sp>
      <p:sp>
        <p:nvSpPr>
          <p:cNvPr id="5129" name="CasellaDiTesto 9"/>
          <p:cNvSpPr txBox="1">
            <a:spLocks noChangeArrowheads="1"/>
          </p:cNvSpPr>
          <p:nvPr/>
        </p:nvSpPr>
        <p:spPr bwMode="auto">
          <a:xfrm>
            <a:off x="1649413" y="1519238"/>
            <a:ext cx="7734300" cy="830262"/>
          </a:xfrm>
          <a:prstGeom prst="rect">
            <a:avLst/>
          </a:prstGeom>
          <a:noFill/>
          <a:ln w="9525">
            <a:noFill/>
            <a:miter lim="800000"/>
            <a:headEnd/>
            <a:tailEnd/>
          </a:ln>
        </p:spPr>
        <p:txBody>
          <a:bodyPr>
            <a:spAutoFit/>
          </a:bodyPr>
          <a:lstStyle/>
          <a:p>
            <a:pPr algn="just"/>
            <a:r>
              <a:rPr lang="it-IT" altLang="it-IT" sz="1600"/>
              <a:t>La disciplina delle modalità di gestione del servizio di farmacia comunale è contenuta nella normativa di settore, costituita dall’art. 9, l. n. 475/1968, come modificato dall’art. 10, l. n. 362/1991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1336675" y="857250"/>
            <a:ext cx="8102600" cy="5380038"/>
          </a:xfrm>
          <a:prstGeom prst="rect">
            <a:avLst/>
          </a:prstGeom>
          <a:noFill/>
          <a:ln w="9525">
            <a:noFill/>
            <a:miter lim="800000"/>
            <a:headEnd/>
            <a:tailEnd/>
          </a:ln>
        </p:spPr>
      </p:pic>
      <p:sp>
        <p:nvSpPr>
          <p:cNvPr id="4" name="Segnaposto testo 1"/>
          <p:cNvSpPr txBox="1">
            <a:spLocks/>
          </p:cNvSpPr>
          <p:nvPr/>
        </p:nvSpPr>
        <p:spPr>
          <a:xfrm>
            <a:off x="1466850" y="341313"/>
            <a:ext cx="7943850" cy="654050"/>
          </a:xfrm>
          <a:prstGeom prst="rect">
            <a:avLst/>
          </a:prstGeom>
        </p:spPr>
        <p:txBody>
          <a:bodyPr/>
          <a:lstStyle>
            <a:lvl1pPr marL="342900" indent="-342900" algn="l" rtl="0" eaLnBrk="0" fontAlgn="base" hangingPunct="0">
              <a:lnSpc>
                <a:spcPct val="100000"/>
              </a:lnSpc>
              <a:spcBef>
                <a:spcPts val="200"/>
              </a:spcBef>
              <a:spcAft>
                <a:spcPct val="0"/>
              </a:spcAft>
              <a:defRPr sz="1800" b="1">
                <a:solidFill>
                  <a:schemeClr val="tx2"/>
                </a:solidFill>
                <a:latin typeface="Arial" pitchFamily="34" charset="0"/>
                <a:ea typeface="+mn-ea"/>
                <a:cs typeface="Arial" pitchFamily="34" charset="0"/>
              </a:defRPr>
            </a:lvl1pPr>
            <a:lvl2pPr marL="180975" indent="-179388" algn="l" rtl="0" eaLnBrk="0" fontAlgn="base" hangingPunct="0">
              <a:lnSpc>
                <a:spcPct val="100000"/>
              </a:lnSpc>
              <a:spcBef>
                <a:spcPts val="200"/>
              </a:spcBef>
              <a:spcAft>
                <a:spcPct val="0"/>
              </a:spcAft>
              <a:buClr>
                <a:schemeClr val="tx2"/>
              </a:buClr>
              <a:buSzPct val="85000"/>
              <a:buFont typeface="Wingdings" pitchFamily="2" charset="2"/>
              <a:buNone/>
              <a:defRPr sz="1800">
                <a:solidFill>
                  <a:schemeClr val="tx1"/>
                </a:solidFill>
                <a:latin typeface="Arial" pitchFamily="34" charset="0"/>
                <a:cs typeface="Arial" pitchFamily="34" charset="0"/>
              </a:defRPr>
            </a:lvl2pPr>
            <a:lvl3pPr marL="361950" indent="-179388" algn="l" rtl="0" eaLnBrk="0" fontAlgn="base" hangingPunct="0">
              <a:spcBef>
                <a:spcPct val="40000"/>
              </a:spcBef>
              <a:spcAft>
                <a:spcPct val="0"/>
              </a:spcAft>
              <a:buClr>
                <a:schemeClr val="tx2"/>
              </a:buClr>
              <a:buSzPct val="85000"/>
              <a:buFont typeface="Symbol" pitchFamily="18" charset="2"/>
              <a:buChar char="-"/>
              <a:defRPr sz="1000">
                <a:solidFill>
                  <a:schemeClr val="tx1"/>
                </a:solidFill>
                <a:latin typeface="+mn-lt"/>
              </a:defRPr>
            </a:lvl3pPr>
            <a:lvl4pPr marL="541338" indent="-177800" algn="l" rtl="0" eaLnBrk="0" fontAlgn="base" hangingPunct="0">
              <a:spcBef>
                <a:spcPct val="40000"/>
              </a:spcBef>
              <a:spcAft>
                <a:spcPct val="0"/>
              </a:spcAft>
              <a:buClr>
                <a:schemeClr val="tx2"/>
              </a:buClr>
              <a:buSzPct val="85000"/>
              <a:buFont typeface="Wingdings" pitchFamily="2" charset="2"/>
              <a:buChar char="l"/>
              <a:defRPr sz="1000">
                <a:solidFill>
                  <a:schemeClr val="tx1"/>
                </a:solidFill>
                <a:latin typeface="+mn-lt"/>
              </a:defRPr>
            </a:lvl4pPr>
            <a:lvl5pPr marL="723900" indent="-180975" algn="l" rtl="0" eaLnBrk="0" fontAlgn="base" hangingPunct="0">
              <a:spcBef>
                <a:spcPct val="40000"/>
              </a:spcBef>
              <a:spcAft>
                <a:spcPct val="0"/>
              </a:spcAft>
              <a:buClr>
                <a:schemeClr val="tx2"/>
              </a:buClr>
              <a:buSzPct val="85000"/>
              <a:buFont typeface="Symbol" pitchFamily="18" charset="2"/>
              <a:buNone/>
              <a:defRPr sz="1000">
                <a:solidFill>
                  <a:schemeClr val="tx1"/>
                </a:solidFill>
                <a:latin typeface="+mn-lt"/>
              </a:defRPr>
            </a:lvl5pPr>
            <a:lvl6pPr marL="11811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6pPr>
            <a:lvl7pPr marL="16383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7pPr>
            <a:lvl8pPr marL="20955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8pPr>
            <a:lvl9pPr marL="2552700" indent="-180975" algn="l" rtl="0" eaLnBrk="1" fontAlgn="base" hangingPunct="1">
              <a:spcBef>
                <a:spcPct val="40000"/>
              </a:spcBef>
              <a:spcAft>
                <a:spcPct val="0"/>
              </a:spcAft>
              <a:buClr>
                <a:schemeClr val="tx2"/>
              </a:buClr>
              <a:buSzPct val="85000"/>
              <a:buFont typeface="Symbol" pitchFamily="18" charset="2"/>
              <a:buChar char="-"/>
              <a:defRPr sz="1000">
                <a:solidFill>
                  <a:schemeClr val="tx1"/>
                </a:solidFill>
                <a:latin typeface="+mn-lt"/>
              </a:defRPr>
            </a:lvl9pPr>
          </a:lstStyle>
          <a:p>
            <a:pPr>
              <a:defRPr/>
            </a:pPr>
            <a:r>
              <a:rPr lang="it-IT" kern="0" cap="all" smtClean="0"/>
              <a:t>I modelli giuridici di gestione delle farmacie comunali</a:t>
            </a:r>
          </a:p>
          <a:p>
            <a:pPr>
              <a:defRPr/>
            </a:pPr>
            <a:endParaRPr lang="it-IT" kern="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testo 1"/>
          <p:cNvSpPr>
            <a:spLocks noGrp="1"/>
          </p:cNvSpPr>
          <p:nvPr>
            <p:ph type="body" sz="quarter" idx="10"/>
          </p:nvPr>
        </p:nvSpPr>
        <p:spPr bwMode="auto">
          <a:xfrm>
            <a:off x="1508125" y="382588"/>
            <a:ext cx="7748588" cy="654050"/>
          </a:xfrm>
          <a:noFill/>
          <a:ln>
            <a:miter lim="800000"/>
            <a:headEnd/>
            <a:tailEnd/>
          </a:ln>
        </p:spPr>
        <p:txBody>
          <a:bodyPr vert="horz" wrap="square" lIns="91440" tIns="45720" rIns="91440" bIns="45720" numCol="1" anchor="t" anchorCtr="0" compatLnSpc="1">
            <a:prstTxWarp prst="textNoShape">
              <a:avLst/>
            </a:prstTxWarp>
          </a:bodyPr>
          <a:lstStyle/>
          <a:p>
            <a:pPr marL="0" indent="0"/>
            <a:r>
              <a:rPr lang="it-IT" altLang="it-IT" smtClean="0"/>
              <a:t>I MODELLI GIURIDICI DI GESTIONE DELLE FARMACIE COMUNALI</a:t>
            </a:r>
          </a:p>
          <a:p>
            <a:pPr marL="0" indent="0"/>
            <a:endParaRPr lang="it-IT" altLang="it-IT" smtClean="0"/>
          </a:p>
        </p:txBody>
      </p:sp>
      <p:pic>
        <p:nvPicPr>
          <p:cNvPr id="7171" name="Picture 2"/>
          <p:cNvPicPr>
            <a:picLocks noChangeAspect="1" noChangeArrowheads="1"/>
          </p:cNvPicPr>
          <p:nvPr/>
        </p:nvPicPr>
        <p:blipFill>
          <a:blip r:embed="rId2" cstate="print"/>
          <a:srcRect/>
          <a:stretch>
            <a:fillRect/>
          </a:stretch>
        </p:blipFill>
        <p:spPr bwMode="auto">
          <a:xfrm>
            <a:off x="1557338" y="1052513"/>
            <a:ext cx="8370887" cy="5151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testo 1"/>
          <p:cNvSpPr>
            <a:spLocks noGrp="1"/>
          </p:cNvSpPr>
          <p:nvPr>
            <p:ph type="body" sz="quarter" idx="10"/>
          </p:nvPr>
        </p:nvSpPr>
        <p:spPr bwMode="auto">
          <a:xfrm>
            <a:off x="1508125" y="396875"/>
            <a:ext cx="6881813" cy="654050"/>
          </a:xfrm>
          <a:noFill/>
          <a:ln>
            <a:miter lim="800000"/>
            <a:headEnd/>
            <a:tailEnd/>
          </a:ln>
        </p:spPr>
        <p:txBody>
          <a:bodyPr vert="horz" wrap="square" lIns="91440" tIns="45720" rIns="91440" bIns="45720" numCol="1" anchor="t" anchorCtr="0" compatLnSpc="1">
            <a:prstTxWarp prst="textNoShape">
              <a:avLst/>
            </a:prstTxWarp>
          </a:bodyPr>
          <a:lstStyle/>
          <a:p>
            <a:pPr marL="0" indent="0"/>
            <a:r>
              <a:rPr lang="it-IT" altLang="it-IT" smtClean="0"/>
              <a:t>IL CONTESTO DI RIFERIMENTO</a:t>
            </a:r>
          </a:p>
        </p:txBody>
      </p:sp>
      <p:sp>
        <p:nvSpPr>
          <p:cNvPr id="3" name="Rectangle 4"/>
          <p:cNvSpPr>
            <a:spLocks noChangeArrowheads="1"/>
          </p:cNvSpPr>
          <p:nvPr/>
        </p:nvSpPr>
        <p:spPr bwMode="auto">
          <a:xfrm>
            <a:off x="833438" y="1493838"/>
            <a:ext cx="2843212" cy="307975"/>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p>
            <a:pPr eaLnBrk="1" hangingPunct="1">
              <a:spcBef>
                <a:spcPct val="50000"/>
              </a:spcBef>
              <a:defRPr/>
            </a:pPr>
            <a:r>
              <a:rPr lang="it-IT" sz="1400" b="1" dirty="0">
                <a:solidFill>
                  <a:srgbClr val="000099"/>
                </a:solidFill>
                <a:latin typeface="Arial" panose="020B0604020202020204" pitchFamily="34" charset="0"/>
              </a:rPr>
              <a:t>Tetti di spesa</a:t>
            </a:r>
          </a:p>
        </p:txBody>
      </p:sp>
      <p:sp>
        <p:nvSpPr>
          <p:cNvPr id="4" name="Rectangle 4"/>
          <p:cNvSpPr>
            <a:spLocks noChangeArrowheads="1"/>
          </p:cNvSpPr>
          <p:nvPr/>
        </p:nvSpPr>
        <p:spPr bwMode="auto">
          <a:xfrm>
            <a:off x="822325" y="2651125"/>
            <a:ext cx="2854325" cy="307975"/>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p>
            <a:pPr eaLnBrk="1" hangingPunct="1">
              <a:spcBef>
                <a:spcPct val="50000"/>
              </a:spcBef>
              <a:defRPr/>
            </a:pPr>
            <a:r>
              <a:rPr lang="it-IT" sz="1400" b="1" dirty="0">
                <a:solidFill>
                  <a:srgbClr val="000099"/>
                </a:solidFill>
                <a:latin typeface="Arial" panose="020B0604020202020204" pitchFamily="34" charset="0"/>
              </a:rPr>
              <a:t>Compartecipazione alla spesa</a:t>
            </a:r>
          </a:p>
        </p:txBody>
      </p:sp>
      <p:sp>
        <p:nvSpPr>
          <p:cNvPr id="5" name="Rectangle 4"/>
          <p:cNvSpPr>
            <a:spLocks noChangeArrowheads="1"/>
          </p:cNvSpPr>
          <p:nvPr/>
        </p:nvSpPr>
        <p:spPr bwMode="auto">
          <a:xfrm>
            <a:off x="833438" y="4652963"/>
            <a:ext cx="2843212" cy="307975"/>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p>
            <a:pPr eaLnBrk="1" hangingPunct="1">
              <a:spcBef>
                <a:spcPct val="50000"/>
              </a:spcBef>
              <a:defRPr/>
            </a:pPr>
            <a:r>
              <a:rPr lang="it-IT" sz="1400" b="1" dirty="0">
                <a:solidFill>
                  <a:srgbClr val="000099"/>
                </a:solidFill>
                <a:latin typeface="Arial" panose="020B0604020202020204" pitchFamily="34" charset="0"/>
              </a:rPr>
              <a:t>Regolazione dei prezzi</a:t>
            </a:r>
          </a:p>
        </p:txBody>
      </p:sp>
      <p:sp>
        <p:nvSpPr>
          <p:cNvPr id="8198" name="CasellaDiTesto 8"/>
          <p:cNvSpPr txBox="1">
            <a:spLocks noChangeArrowheads="1"/>
          </p:cNvSpPr>
          <p:nvPr/>
        </p:nvSpPr>
        <p:spPr bwMode="auto">
          <a:xfrm>
            <a:off x="3967163" y="1063625"/>
            <a:ext cx="5584825" cy="1169551"/>
          </a:xfrm>
          <a:prstGeom prst="rect">
            <a:avLst/>
          </a:prstGeom>
          <a:noFill/>
          <a:ln w="9525">
            <a:noFill/>
            <a:miter lim="800000"/>
            <a:headEnd/>
            <a:tailEnd/>
          </a:ln>
        </p:spPr>
        <p:txBody>
          <a:bodyPr>
            <a:spAutoFit/>
          </a:bodyPr>
          <a:lstStyle/>
          <a:p>
            <a:pPr algn="just"/>
            <a:r>
              <a:rPr lang="it-IT" altLang="it-IT" sz="1400" dirty="0">
                <a:latin typeface="Arial" pitchFamily="34" charset="0"/>
              </a:rPr>
              <a:t>E’ stato introdotto il tetto di spesa sull’assistenza farmaceutica come strumento di controllo della spesa farmaceutica pubblica.</a:t>
            </a:r>
          </a:p>
          <a:p>
            <a:pPr algn="just"/>
            <a:r>
              <a:rPr lang="it-IT" altLang="it-IT" sz="1400" dirty="0" smtClean="0">
                <a:latin typeface="Arial" pitchFamily="34" charset="0"/>
              </a:rPr>
              <a:t>Conseguentemente, le diverse Regioni adottano vari strumenti di politica farmaceutica volti a contenere la spesa farmaceutica regionale territoriale entro i tetti di spesa programmata.</a:t>
            </a:r>
            <a:endParaRPr lang="it-IT" altLang="it-IT" sz="1400" dirty="0">
              <a:latin typeface="Arial" pitchFamily="34" charset="0"/>
            </a:endParaRPr>
          </a:p>
        </p:txBody>
      </p:sp>
      <p:sp>
        <p:nvSpPr>
          <p:cNvPr id="8199" name="CasellaDiTesto 9"/>
          <p:cNvSpPr txBox="1">
            <a:spLocks noChangeArrowheads="1"/>
          </p:cNvSpPr>
          <p:nvPr/>
        </p:nvSpPr>
        <p:spPr bwMode="auto">
          <a:xfrm>
            <a:off x="3967163" y="2404630"/>
            <a:ext cx="5584825" cy="954107"/>
          </a:xfrm>
          <a:prstGeom prst="rect">
            <a:avLst/>
          </a:prstGeom>
          <a:noFill/>
          <a:ln w="9525">
            <a:noFill/>
            <a:miter lim="800000"/>
            <a:headEnd/>
            <a:tailEnd/>
          </a:ln>
        </p:spPr>
        <p:txBody>
          <a:bodyPr>
            <a:spAutoFit/>
          </a:bodyPr>
          <a:lstStyle/>
          <a:p>
            <a:pPr algn="just"/>
            <a:r>
              <a:rPr lang="it-IT" altLang="it-IT" sz="1400" dirty="0">
                <a:latin typeface="Arial" pitchFamily="34" charset="0"/>
              </a:rPr>
              <a:t>In Italia esiste la lista dei farmaci rimborsabili e gli altri risultano automaticamente esclusi dalla rimborsabilità. </a:t>
            </a:r>
            <a:r>
              <a:rPr lang="it-IT" altLang="it-IT" sz="1400" dirty="0" smtClean="0">
                <a:latin typeface="Arial" pitchFamily="34" charset="0"/>
              </a:rPr>
              <a:t>Inoltre, i cittadini sono progressivamente chiamati a contribuire alla spesa inerente i farmaci rimborsabili dal </a:t>
            </a:r>
            <a:r>
              <a:rPr lang="it-IT" altLang="it-IT" sz="1400" dirty="0" err="1" smtClean="0">
                <a:latin typeface="Arial" pitchFamily="34" charset="0"/>
              </a:rPr>
              <a:t>Ssn</a:t>
            </a:r>
            <a:r>
              <a:rPr lang="it-IT" altLang="it-IT" sz="1400" dirty="0" smtClean="0">
                <a:latin typeface="Arial" pitchFamily="34" charset="0"/>
              </a:rPr>
              <a:t>.</a:t>
            </a:r>
            <a:endParaRPr lang="it-IT" altLang="it-IT" sz="1400" dirty="0">
              <a:latin typeface="Arial" pitchFamily="34" charset="0"/>
            </a:endParaRPr>
          </a:p>
        </p:txBody>
      </p:sp>
      <p:sp>
        <p:nvSpPr>
          <p:cNvPr id="8200" name="CasellaDiTesto 10"/>
          <p:cNvSpPr txBox="1">
            <a:spLocks noChangeArrowheads="1"/>
          </p:cNvSpPr>
          <p:nvPr/>
        </p:nvSpPr>
        <p:spPr bwMode="auto">
          <a:xfrm>
            <a:off x="3967163" y="3468688"/>
            <a:ext cx="5584825" cy="2678112"/>
          </a:xfrm>
          <a:prstGeom prst="rect">
            <a:avLst/>
          </a:prstGeom>
          <a:noFill/>
          <a:ln w="9525">
            <a:noFill/>
            <a:miter lim="800000"/>
            <a:headEnd/>
            <a:tailEnd/>
          </a:ln>
        </p:spPr>
        <p:txBody>
          <a:bodyPr>
            <a:spAutoFit/>
          </a:bodyPr>
          <a:lstStyle/>
          <a:p>
            <a:pPr algn="just"/>
            <a:r>
              <a:rPr lang="it-IT" altLang="it-IT" sz="1400" dirty="0">
                <a:latin typeface="Arial" pitchFamily="34" charset="0"/>
              </a:rPr>
              <a:t>A tutti i farmaci è attribuito un prezzo ed una classe di rimborsabilità, cioè se il farmaco è a carico del </a:t>
            </a:r>
            <a:r>
              <a:rPr lang="it-IT" altLang="it-IT" sz="1400" dirty="0" err="1" smtClean="0">
                <a:latin typeface="Arial" pitchFamily="34" charset="0"/>
              </a:rPr>
              <a:t>Ssn</a:t>
            </a:r>
            <a:r>
              <a:rPr lang="it-IT" altLang="it-IT" sz="1400" dirty="0" smtClean="0">
                <a:latin typeface="Arial" pitchFamily="34" charset="0"/>
              </a:rPr>
              <a:t> (medicinale </a:t>
            </a:r>
            <a:r>
              <a:rPr lang="it-IT" altLang="it-IT" sz="1400" dirty="0">
                <a:latin typeface="Arial" pitchFamily="34" charset="0"/>
              </a:rPr>
              <a:t>di classe A e H) o del cittadino (medicinale classe C). </a:t>
            </a:r>
          </a:p>
          <a:p>
            <a:pPr algn="just"/>
            <a:r>
              <a:rPr lang="it-IT" altLang="it-IT" sz="1400" dirty="0">
                <a:latin typeface="Arial" pitchFamily="34" charset="0"/>
              </a:rPr>
              <a:t>Per i medicinali classe C, l’AIFA svolge un’azione di monitoraggio, verificando il rispetto di due condizioni: il prezzo del medicinale può essere aumentato ogni due anni (negli anni dispari); l’incremento non può superare l’inflazione programmata. Per i farmaci senza obbligo di prescrizione (SOP) il prezzo è stabilito liberamente dal produttore.</a:t>
            </a:r>
          </a:p>
          <a:p>
            <a:pPr algn="just"/>
            <a:r>
              <a:rPr lang="it-IT" altLang="it-IT" sz="1400" dirty="0">
                <a:latin typeface="Arial" pitchFamily="34" charset="0"/>
              </a:rPr>
              <a:t>Per i medicinali classe A e H esiste un processo di negoziazione dei prezzi che coinvolge l’AIFA e l’azienda titolare dell’Autorizzazione all’Immissione in Commercio.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testo 1"/>
          <p:cNvSpPr>
            <a:spLocks noGrp="1"/>
          </p:cNvSpPr>
          <p:nvPr>
            <p:ph type="body" sz="quarter" idx="10"/>
          </p:nvPr>
        </p:nvSpPr>
        <p:spPr bwMode="auto">
          <a:xfrm>
            <a:off x="1508125" y="396875"/>
            <a:ext cx="6881813" cy="654050"/>
          </a:xfrm>
          <a:noFill/>
          <a:ln>
            <a:miter lim="800000"/>
            <a:headEnd/>
            <a:tailEnd/>
          </a:ln>
        </p:spPr>
        <p:txBody>
          <a:bodyPr vert="horz" wrap="square" lIns="91440" tIns="45720" rIns="91440" bIns="45720" numCol="1" anchor="t" anchorCtr="0" compatLnSpc="1">
            <a:prstTxWarp prst="textNoShape">
              <a:avLst/>
            </a:prstTxWarp>
          </a:bodyPr>
          <a:lstStyle/>
          <a:p>
            <a:pPr marL="0" indent="0"/>
            <a:r>
              <a:rPr lang="it-IT" altLang="it-IT" dirty="0" smtClean="0"/>
              <a:t>IL CONTESTO </a:t>
            </a:r>
            <a:r>
              <a:rPr lang="it-IT" altLang="it-IT" dirty="0" err="1" smtClean="0"/>
              <a:t>DI</a:t>
            </a:r>
            <a:r>
              <a:rPr lang="it-IT" altLang="it-IT" dirty="0" smtClean="0"/>
              <a:t> RIFERIMENTO</a:t>
            </a:r>
          </a:p>
        </p:txBody>
      </p:sp>
      <p:sp>
        <p:nvSpPr>
          <p:cNvPr id="6" name="Rectangle 4"/>
          <p:cNvSpPr>
            <a:spLocks noChangeArrowheads="1"/>
          </p:cNvSpPr>
          <p:nvPr/>
        </p:nvSpPr>
        <p:spPr bwMode="auto">
          <a:xfrm>
            <a:off x="1250950" y="1009650"/>
            <a:ext cx="2844800" cy="307975"/>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p>
            <a:pPr eaLnBrk="1" hangingPunct="1">
              <a:spcBef>
                <a:spcPct val="50000"/>
              </a:spcBef>
              <a:defRPr/>
            </a:pPr>
            <a:r>
              <a:rPr lang="it-IT" sz="1400" b="1" dirty="0">
                <a:solidFill>
                  <a:srgbClr val="000099"/>
                </a:solidFill>
                <a:latin typeface="Arial" panose="020B0604020202020204" pitchFamily="34" charset="0"/>
              </a:rPr>
              <a:t>Attività prescrittiva dei medici</a:t>
            </a:r>
          </a:p>
        </p:txBody>
      </p:sp>
      <p:sp>
        <p:nvSpPr>
          <p:cNvPr id="7" name="Rectangle 4"/>
          <p:cNvSpPr>
            <a:spLocks noChangeArrowheads="1"/>
          </p:cNvSpPr>
          <p:nvPr/>
        </p:nvSpPr>
        <p:spPr bwMode="auto">
          <a:xfrm>
            <a:off x="1241425" y="1685925"/>
            <a:ext cx="2854325" cy="307975"/>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p>
            <a:pPr eaLnBrk="1" hangingPunct="1">
              <a:spcBef>
                <a:spcPct val="50000"/>
              </a:spcBef>
              <a:defRPr/>
            </a:pPr>
            <a:r>
              <a:rPr lang="it-IT" sz="1400" b="1" dirty="0">
                <a:solidFill>
                  <a:srgbClr val="000099"/>
                </a:solidFill>
                <a:latin typeface="Arial" panose="020B0604020202020204" pitchFamily="34" charset="0"/>
              </a:rPr>
              <a:t>Brevetti</a:t>
            </a:r>
          </a:p>
        </p:txBody>
      </p:sp>
      <p:sp>
        <p:nvSpPr>
          <p:cNvPr id="9221" name="CasellaDiTesto 7"/>
          <p:cNvSpPr txBox="1">
            <a:spLocks noChangeArrowheads="1"/>
          </p:cNvSpPr>
          <p:nvPr/>
        </p:nvSpPr>
        <p:spPr bwMode="auto">
          <a:xfrm>
            <a:off x="4794250" y="1470025"/>
            <a:ext cx="4402138" cy="738664"/>
          </a:xfrm>
          <a:prstGeom prst="rect">
            <a:avLst/>
          </a:prstGeom>
          <a:noFill/>
          <a:ln w="9525">
            <a:noFill/>
            <a:miter lim="800000"/>
            <a:headEnd/>
            <a:tailEnd/>
          </a:ln>
        </p:spPr>
        <p:txBody>
          <a:bodyPr>
            <a:spAutoFit/>
          </a:bodyPr>
          <a:lstStyle/>
          <a:p>
            <a:pPr algn="just"/>
            <a:r>
              <a:rPr lang="it-IT" altLang="it-IT" sz="1400" dirty="0" smtClean="0">
                <a:latin typeface="Arial" pitchFamily="34" charset="0"/>
              </a:rPr>
              <a:t>Per la </a:t>
            </a:r>
            <a:r>
              <a:rPr lang="it-IT" altLang="it-IT" sz="1400" dirty="0">
                <a:latin typeface="Arial" pitchFamily="34" charset="0"/>
              </a:rPr>
              <a:t>maggior parte dei prodotti rimborsati </a:t>
            </a:r>
            <a:r>
              <a:rPr lang="it-IT" altLang="it-IT" sz="1400" dirty="0" smtClean="0">
                <a:latin typeface="Arial" pitchFamily="34" charset="0"/>
              </a:rPr>
              <a:t>i relativi brevetti sono giunti a scadenza </a:t>
            </a:r>
            <a:r>
              <a:rPr lang="it-IT" altLang="it-IT" sz="1400" dirty="0">
                <a:latin typeface="Arial" pitchFamily="34" charset="0"/>
              </a:rPr>
              <a:t>e mostrano una continua riduzione del prezzo </a:t>
            </a:r>
            <a:r>
              <a:rPr lang="it-IT" altLang="it-IT" sz="1400" dirty="0" smtClean="0">
                <a:latin typeface="Arial" pitchFamily="34" charset="0"/>
              </a:rPr>
              <a:t>medio di vendita</a:t>
            </a:r>
            <a:endParaRPr lang="it-IT" altLang="it-IT" sz="1400" dirty="0">
              <a:latin typeface="Arial" pitchFamily="34" charset="0"/>
            </a:endParaRPr>
          </a:p>
        </p:txBody>
      </p:sp>
      <p:sp>
        <p:nvSpPr>
          <p:cNvPr id="9222" name="CasellaDiTesto 11"/>
          <p:cNvSpPr txBox="1">
            <a:spLocks noChangeArrowheads="1"/>
          </p:cNvSpPr>
          <p:nvPr/>
        </p:nvSpPr>
        <p:spPr bwMode="auto">
          <a:xfrm>
            <a:off x="4794250" y="901700"/>
            <a:ext cx="4402138" cy="523875"/>
          </a:xfrm>
          <a:prstGeom prst="rect">
            <a:avLst/>
          </a:prstGeom>
          <a:noFill/>
          <a:ln w="9525">
            <a:noFill/>
            <a:miter lim="800000"/>
            <a:headEnd/>
            <a:tailEnd/>
          </a:ln>
        </p:spPr>
        <p:txBody>
          <a:bodyPr>
            <a:spAutoFit/>
          </a:bodyPr>
          <a:lstStyle/>
          <a:p>
            <a:pPr algn="just"/>
            <a:r>
              <a:rPr lang="it-IT" altLang="it-IT" sz="1400">
                <a:latin typeface="Arial" pitchFamily="34" charset="0"/>
              </a:rPr>
              <a:t>Rafforzamento dell'attività di controllo sull' appropriatezza prescrittiva</a:t>
            </a:r>
          </a:p>
        </p:txBody>
      </p:sp>
      <p:sp>
        <p:nvSpPr>
          <p:cNvPr id="13" name="Rectangle 4"/>
          <p:cNvSpPr>
            <a:spLocks noChangeArrowheads="1"/>
          </p:cNvSpPr>
          <p:nvPr/>
        </p:nvSpPr>
        <p:spPr bwMode="auto">
          <a:xfrm>
            <a:off x="1250950" y="2474913"/>
            <a:ext cx="2854325" cy="307975"/>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p>
            <a:pPr eaLnBrk="1" hangingPunct="1">
              <a:spcBef>
                <a:spcPct val="50000"/>
              </a:spcBef>
              <a:defRPr/>
            </a:pPr>
            <a:r>
              <a:rPr lang="it-IT" sz="1400" b="1" dirty="0">
                <a:solidFill>
                  <a:srgbClr val="000099"/>
                </a:solidFill>
                <a:latin typeface="Arial" panose="020B0604020202020204" pitchFamily="34" charset="0"/>
              </a:rPr>
              <a:t>Sconto al SSN	</a:t>
            </a:r>
          </a:p>
        </p:txBody>
      </p:sp>
      <p:sp>
        <p:nvSpPr>
          <p:cNvPr id="9224" name="CasellaDiTesto 13"/>
          <p:cNvSpPr txBox="1">
            <a:spLocks noChangeArrowheads="1"/>
          </p:cNvSpPr>
          <p:nvPr/>
        </p:nvSpPr>
        <p:spPr bwMode="auto">
          <a:xfrm>
            <a:off x="4794250" y="2151063"/>
            <a:ext cx="4402138" cy="954087"/>
          </a:xfrm>
          <a:prstGeom prst="rect">
            <a:avLst/>
          </a:prstGeom>
          <a:noFill/>
          <a:ln w="9525">
            <a:noFill/>
            <a:miter lim="800000"/>
            <a:headEnd/>
            <a:tailEnd/>
          </a:ln>
        </p:spPr>
        <p:txBody>
          <a:bodyPr>
            <a:spAutoFit/>
          </a:bodyPr>
          <a:lstStyle/>
          <a:p>
            <a:pPr algn="just"/>
            <a:r>
              <a:rPr lang="it-IT" altLang="it-IT" sz="1400" dirty="0">
                <a:latin typeface="Arial" pitchFamily="34" charset="0"/>
              </a:rPr>
              <a:t>E’ stato </a:t>
            </a:r>
            <a:r>
              <a:rPr lang="it-IT" altLang="it-IT" sz="1400" dirty="0" smtClean="0">
                <a:latin typeface="Arial" pitchFamily="34" charset="0"/>
              </a:rPr>
              <a:t>introdotto, </a:t>
            </a:r>
            <a:r>
              <a:rPr lang="it-IT" altLang="it-IT" sz="1400" dirty="0">
                <a:latin typeface="Arial" pitchFamily="34" charset="0"/>
              </a:rPr>
              <a:t>per legge, lo sconto </a:t>
            </a:r>
            <a:r>
              <a:rPr lang="it-IT" altLang="it-IT" sz="1400" dirty="0" smtClean="0">
                <a:latin typeface="Arial" pitchFamily="34" charset="0"/>
              </a:rPr>
              <a:t>obbligatorio </a:t>
            </a:r>
            <a:r>
              <a:rPr lang="it-IT" altLang="it-IT" sz="1400" dirty="0">
                <a:latin typeface="Arial" pitchFamily="34" charset="0"/>
              </a:rPr>
              <a:t>a carico delle farmacie ed a favore del </a:t>
            </a:r>
            <a:r>
              <a:rPr lang="it-IT" altLang="it-IT" sz="1400" dirty="0" err="1" smtClean="0">
                <a:latin typeface="Arial" pitchFamily="34" charset="0"/>
              </a:rPr>
              <a:t>Ssn</a:t>
            </a:r>
            <a:r>
              <a:rPr lang="it-IT" altLang="it-IT" sz="1400" dirty="0">
                <a:latin typeface="Arial" pitchFamily="34" charset="0"/>
              </a:rPr>
              <a:t>, in misura progressiva in relazione al prezzo di vendita al pubblico</a:t>
            </a:r>
          </a:p>
        </p:txBody>
      </p:sp>
      <p:sp>
        <p:nvSpPr>
          <p:cNvPr id="16" name="Rectangle 4"/>
          <p:cNvSpPr>
            <a:spLocks noChangeArrowheads="1"/>
          </p:cNvSpPr>
          <p:nvPr/>
        </p:nvSpPr>
        <p:spPr bwMode="auto">
          <a:xfrm>
            <a:off x="1241425" y="3530600"/>
            <a:ext cx="2854325" cy="307975"/>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p>
            <a:pPr eaLnBrk="1" hangingPunct="1">
              <a:spcBef>
                <a:spcPct val="50000"/>
              </a:spcBef>
              <a:defRPr/>
            </a:pPr>
            <a:r>
              <a:rPr lang="it-IT" sz="1400" b="1" dirty="0">
                <a:solidFill>
                  <a:srgbClr val="000099"/>
                </a:solidFill>
                <a:latin typeface="Arial" panose="020B0604020202020204" pitchFamily="34" charset="0"/>
              </a:rPr>
              <a:t>Distribuzione diretta e </a:t>
            </a:r>
            <a:r>
              <a:rPr lang="it-IT" sz="1400" b="1" dirty="0" err="1">
                <a:solidFill>
                  <a:srgbClr val="000099"/>
                </a:solidFill>
                <a:latin typeface="Arial" panose="020B0604020202020204" pitchFamily="34" charset="0"/>
              </a:rPr>
              <a:t>dpc</a:t>
            </a:r>
            <a:endParaRPr lang="it-IT" sz="1400" b="1" dirty="0">
              <a:solidFill>
                <a:srgbClr val="000099"/>
              </a:solidFill>
              <a:latin typeface="Arial" panose="020B0604020202020204" pitchFamily="34" charset="0"/>
            </a:endParaRPr>
          </a:p>
        </p:txBody>
      </p:sp>
      <p:sp>
        <p:nvSpPr>
          <p:cNvPr id="9227" name="CasellaDiTesto 16"/>
          <p:cNvSpPr txBox="1">
            <a:spLocks noChangeArrowheads="1"/>
          </p:cNvSpPr>
          <p:nvPr/>
        </p:nvSpPr>
        <p:spPr bwMode="auto">
          <a:xfrm>
            <a:off x="4784725" y="3165475"/>
            <a:ext cx="4400550" cy="1385888"/>
          </a:xfrm>
          <a:prstGeom prst="rect">
            <a:avLst/>
          </a:prstGeom>
          <a:noFill/>
          <a:ln w="9525">
            <a:noFill/>
            <a:miter lim="800000"/>
            <a:headEnd/>
            <a:tailEnd/>
          </a:ln>
        </p:spPr>
        <p:txBody>
          <a:bodyPr>
            <a:spAutoFit/>
          </a:bodyPr>
          <a:lstStyle/>
          <a:p>
            <a:pPr algn="just"/>
            <a:r>
              <a:rPr lang="it-IT" altLang="it-IT" sz="1400" dirty="0">
                <a:latin typeface="Arial" pitchFamily="34" charset="0"/>
              </a:rPr>
              <a:t>E’ intesa come la </a:t>
            </a:r>
            <a:r>
              <a:rPr lang="it-IT" altLang="it-IT" sz="1400" dirty="0" err="1">
                <a:latin typeface="Arial" pitchFamily="34" charset="0"/>
              </a:rPr>
              <a:t>dispensazione</a:t>
            </a:r>
            <a:r>
              <a:rPr lang="it-IT" altLang="it-IT" sz="1400" dirty="0">
                <a:latin typeface="Arial" pitchFamily="34" charset="0"/>
              </a:rPr>
              <a:t>, per il tramite delle strutture sanitarie, di medicinali ad assistiti per la somministrazione al proprio domicilio. Tale distribuzione può avvenire anche attraverso specifici accordi con le farmacie territoriali, pubbliche e private (distribuzione per conto</a:t>
            </a:r>
            <a:r>
              <a:rPr lang="it-IT" altLang="it-IT" sz="1400" dirty="0" smtClean="0">
                <a:latin typeface="Arial" pitchFamily="34" charset="0"/>
              </a:rPr>
              <a:t>)</a:t>
            </a:r>
            <a:r>
              <a:rPr lang="it-IT" altLang="it-IT" sz="1400" dirty="0">
                <a:latin typeface="Arial" pitchFamily="34" charset="0"/>
              </a:rPr>
              <a:t> </a:t>
            </a:r>
          </a:p>
        </p:txBody>
      </p:sp>
      <p:sp>
        <p:nvSpPr>
          <p:cNvPr id="12" name="Rectangle 4"/>
          <p:cNvSpPr>
            <a:spLocks noChangeArrowheads="1"/>
          </p:cNvSpPr>
          <p:nvPr/>
        </p:nvSpPr>
        <p:spPr bwMode="auto">
          <a:xfrm>
            <a:off x="1246043" y="5179291"/>
            <a:ext cx="2854325" cy="307975"/>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p>
            <a:pPr eaLnBrk="1" hangingPunct="1">
              <a:spcBef>
                <a:spcPct val="50000"/>
              </a:spcBef>
              <a:defRPr/>
            </a:pPr>
            <a:r>
              <a:rPr lang="it-IT" sz="1400" b="1" dirty="0" smtClean="0">
                <a:solidFill>
                  <a:srgbClr val="000099"/>
                </a:solidFill>
                <a:latin typeface="Arial" panose="020B0604020202020204" pitchFamily="34" charset="0"/>
              </a:rPr>
              <a:t>Meccanismo di remunerazione</a:t>
            </a:r>
            <a:endParaRPr lang="it-IT" sz="1400" b="1" dirty="0">
              <a:solidFill>
                <a:srgbClr val="000099"/>
              </a:solidFill>
              <a:latin typeface="Arial" panose="020B0604020202020204" pitchFamily="34" charset="0"/>
            </a:endParaRPr>
          </a:p>
        </p:txBody>
      </p:sp>
      <p:sp>
        <p:nvSpPr>
          <p:cNvPr id="14" name="CasellaDiTesto 16"/>
          <p:cNvSpPr txBox="1">
            <a:spLocks noChangeArrowheads="1"/>
          </p:cNvSpPr>
          <p:nvPr/>
        </p:nvSpPr>
        <p:spPr bwMode="auto">
          <a:xfrm>
            <a:off x="4795838" y="4748068"/>
            <a:ext cx="4400550" cy="954107"/>
          </a:xfrm>
          <a:prstGeom prst="rect">
            <a:avLst/>
          </a:prstGeom>
          <a:noFill/>
          <a:ln w="9525">
            <a:noFill/>
            <a:miter lim="800000"/>
            <a:headEnd/>
            <a:tailEnd/>
          </a:ln>
        </p:spPr>
        <p:txBody>
          <a:bodyPr>
            <a:spAutoFit/>
          </a:bodyPr>
          <a:lstStyle/>
          <a:p>
            <a:pPr algn="just"/>
            <a:r>
              <a:rPr lang="it-IT" altLang="it-IT" sz="1400" dirty="0" smtClean="0">
                <a:latin typeface="Arial" pitchFamily="34" charset="0"/>
              </a:rPr>
              <a:t>L’algoritmo di remunerazione delle farmacie per l’attività </a:t>
            </a:r>
            <a:r>
              <a:rPr lang="it-IT" altLang="it-IT" sz="1400" dirty="0" err="1" smtClean="0">
                <a:latin typeface="Arial" pitchFamily="34" charset="0"/>
              </a:rPr>
              <a:t>Ssn</a:t>
            </a:r>
            <a:r>
              <a:rPr lang="it-IT" altLang="it-IT" sz="1400" dirty="0" smtClean="0">
                <a:latin typeface="Arial" pitchFamily="34" charset="0"/>
              </a:rPr>
              <a:t> non è stato mai rinnovato, e continua ad essere essenzialmente centrato su un modello del tipo </a:t>
            </a:r>
            <a:r>
              <a:rPr lang="it-IT" altLang="it-IT" sz="1400" dirty="0" err="1" smtClean="0">
                <a:latin typeface="Arial" pitchFamily="34" charset="0"/>
              </a:rPr>
              <a:t>mark</a:t>
            </a:r>
            <a:r>
              <a:rPr lang="it-IT" altLang="it-IT" sz="1400" dirty="0" smtClean="0">
                <a:latin typeface="Arial" pitchFamily="34" charset="0"/>
              </a:rPr>
              <a:t> up</a:t>
            </a:r>
            <a:endParaRPr lang="it-IT" altLang="it-IT" sz="1400" dirty="0">
              <a:latin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1"/>
          <p:cNvSpPr>
            <a:spLocks noGrp="1"/>
          </p:cNvSpPr>
          <p:nvPr>
            <p:ph type="body" sz="quarter" idx="10"/>
          </p:nvPr>
        </p:nvSpPr>
        <p:spPr bwMode="auto">
          <a:xfrm>
            <a:off x="1508125" y="396875"/>
            <a:ext cx="6881813" cy="654050"/>
          </a:xfrm>
          <a:noFill/>
          <a:ln>
            <a:miter lim="800000"/>
            <a:headEnd/>
            <a:tailEnd/>
          </a:ln>
        </p:spPr>
        <p:txBody>
          <a:bodyPr vert="horz" wrap="square" lIns="91440" tIns="45720" rIns="91440" bIns="45720" numCol="1" anchor="t" anchorCtr="0" compatLnSpc="1">
            <a:prstTxWarp prst="textNoShape">
              <a:avLst/>
            </a:prstTxWarp>
          </a:bodyPr>
          <a:lstStyle/>
          <a:p>
            <a:pPr marL="0" indent="0"/>
            <a:r>
              <a:rPr lang="it-IT" altLang="it-IT" dirty="0" smtClean="0"/>
              <a:t>IL CONTESTO </a:t>
            </a:r>
            <a:r>
              <a:rPr lang="it-IT" altLang="it-IT" dirty="0" err="1" smtClean="0"/>
              <a:t>DI</a:t>
            </a:r>
            <a:r>
              <a:rPr lang="it-IT" altLang="it-IT" dirty="0" smtClean="0"/>
              <a:t> RIFERIMENTO</a:t>
            </a:r>
          </a:p>
        </p:txBody>
      </p:sp>
      <p:sp>
        <p:nvSpPr>
          <p:cNvPr id="4" name="Rectangle 4"/>
          <p:cNvSpPr>
            <a:spLocks noChangeArrowheads="1"/>
          </p:cNvSpPr>
          <p:nvPr/>
        </p:nvSpPr>
        <p:spPr bwMode="auto">
          <a:xfrm>
            <a:off x="1583459" y="1497879"/>
            <a:ext cx="7945438" cy="4247317"/>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just" eaLnBrk="1" hangingPunct="1">
              <a:spcBef>
                <a:spcPct val="50000"/>
              </a:spcBef>
              <a:defRPr/>
            </a:pPr>
            <a:r>
              <a:rPr lang="it-IT" sz="2000" b="1" dirty="0">
                <a:solidFill>
                  <a:srgbClr val="000099"/>
                </a:solidFill>
                <a:latin typeface="Arial" panose="020B0604020202020204" pitchFamily="34" charset="0"/>
              </a:rPr>
              <a:t>Gli obiettivi di </a:t>
            </a:r>
            <a:r>
              <a:rPr lang="it-IT" sz="2000" b="1" dirty="0" smtClean="0">
                <a:solidFill>
                  <a:srgbClr val="000099"/>
                </a:solidFill>
                <a:latin typeface="Arial" panose="020B0604020202020204" pitchFamily="34" charset="0"/>
              </a:rPr>
              <a:t>contenimento della spesa sanitaria, da realizzare anche attraverso il contenimento della spesa farmaceutica, stanno minando le performance del </a:t>
            </a:r>
            <a:r>
              <a:rPr lang="it-IT" sz="2000" b="1" dirty="0">
                <a:solidFill>
                  <a:srgbClr val="000099"/>
                </a:solidFill>
                <a:latin typeface="Arial" panose="020B0604020202020204" pitchFamily="34" charset="0"/>
              </a:rPr>
              <a:t>settore delle </a:t>
            </a:r>
            <a:r>
              <a:rPr lang="it-IT" sz="2000" b="1" dirty="0" smtClean="0">
                <a:solidFill>
                  <a:srgbClr val="000099"/>
                </a:solidFill>
                <a:latin typeface="Arial" panose="020B0604020202020204" pitchFamily="34" charset="0"/>
              </a:rPr>
              <a:t>farmacie.</a:t>
            </a:r>
          </a:p>
          <a:p>
            <a:pPr algn="just" eaLnBrk="1" hangingPunct="1">
              <a:spcBef>
                <a:spcPct val="50000"/>
              </a:spcBef>
              <a:defRPr/>
            </a:pPr>
            <a:r>
              <a:rPr lang="it-IT" sz="2000" b="1" dirty="0" smtClean="0">
                <a:solidFill>
                  <a:srgbClr val="000099"/>
                </a:solidFill>
                <a:latin typeface="Arial" panose="020B0604020202020204" pitchFamily="34" charset="0"/>
              </a:rPr>
              <a:t>Al rispetto dei tetti di </a:t>
            </a:r>
            <a:r>
              <a:rPr lang="it-IT" sz="2000" b="1" dirty="0">
                <a:solidFill>
                  <a:srgbClr val="000099"/>
                </a:solidFill>
                <a:latin typeface="Arial" panose="020B0604020202020204" pitchFamily="34" charset="0"/>
              </a:rPr>
              <a:t>spesa </a:t>
            </a:r>
            <a:r>
              <a:rPr lang="it-IT" sz="2000" b="1" dirty="0" smtClean="0">
                <a:solidFill>
                  <a:srgbClr val="000099"/>
                </a:solidFill>
                <a:latin typeface="Arial" panose="020B0604020202020204" pitchFamily="34" charset="0"/>
              </a:rPr>
              <a:t>programmata hanno ampiamente contribuito le molte scadenze brevettuali e la conseguente </a:t>
            </a:r>
            <a:r>
              <a:rPr lang="it-IT" sz="2000" b="1" dirty="0">
                <a:solidFill>
                  <a:srgbClr val="000099"/>
                </a:solidFill>
                <a:latin typeface="Arial" panose="020B0604020202020204" pitchFamily="34" charset="0"/>
              </a:rPr>
              <a:t>maggiore diffusione dei farmaci </a:t>
            </a:r>
            <a:r>
              <a:rPr lang="it-IT" sz="2000" b="1" dirty="0" smtClean="0">
                <a:solidFill>
                  <a:srgbClr val="000099"/>
                </a:solidFill>
                <a:latin typeface="Arial" panose="020B0604020202020204" pitchFamily="34" charset="0"/>
              </a:rPr>
              <a:t>generici/equivalenti, così come l’attivazione di canali di distribuzione diretta e di distribuzione per conto.  </a:t>
            </a:r>
          </a:p>
          <a:p>
            <a:pPr algn="just" eaLnBrk="1" hangingPunct="1">
              <a:spcBef>
                <a:spcPct val="50000"/>
              </a:spcBef>
              <a:defRPr/>
            </a:pPr>
            <a:r>
              <a:rPr lang="it-IT" sz="2000" b="1" dirty="0" smtClean="0">
                <a:solidFill>
                  <a:srgbClr val="000099"/>
                </a:solidFill>
                <a:latin typeface="Arial" panose="020B0604020202020204" pitchFamily="34" charset="0"/>
              </a:rPr>
              <a:t>In tal senso, si è assistito ad una progressiva riduzione del </a:t>
            </a:r>
            <a:r>
              <a:rPr lang="it-IT" sz="2000" b="1" dirty="0">
                <a:solidFill>
                  <a:srgbClr val="000099"/>
                </a:solidFill>
                <a:latin typeface="Arial" panose="020B0604020202020204" pitchFamily="34" charset="0"/>
              </a:rPr>
              <a:t>fatturato </a:t>
            </a:r>
            <a:r>
              <a:rPr lang="it-IT" sz="2000" b="1" dirty="0" err="1" smtClean="0">
                <a:solidFill>
                  <a:srgbClr val="000099"/>
                </a:solidFill>
                <a:latin typeface="Arial" panose="020B0604020202020204" pitchFamily="34" charset="0"/>
              </a:rPr>
              <a:t>Ssn</a:t>
            </a:r>
            <a:r>
              <a:rPr lang="it-IT" sz="2000" b="1" dirty="0" smtClean="0">
                <a:solidFill>
                  <a:srgbClr val="000099"/>
                </a:solidFill>
                <a:latin typeface="Arial" panose="020B0604020202020204" pitchFamily="34" charset="0"/>
              </a:rPr>
              <a:t> delle farmacie territoriali, e ad una conseguente riduzione </a:t>
            </a:r>
            <a:r>
              <a:rPr lang="it-IT" sz="2000" b="1" dirty="0">
                <a:solidFill>
                  <a:srgbClr val="000099"/>
                </a:solidFill>
                <a:latin typeface="Arial" panose="020B0604020202020204" pitchFamily="34" charset="0"/>
              </a:rPr>
              <a:t>dei margini. </a:t>
            </a:r>
          </a:p>
          <a:p>
            <a:pPr algn="just" eaLnBrk="1" hangingPunct="1">
              <a:spcBef>
                <a:spcPct val="50000"/>
              </a:spcBef>
              <a:defRPr/>
            </a:pPr>
            <a:r>
              <a:rPr lang="it-IT" sz="2000" b="1" dirty="0">
                <a:solidFill>
                  <a:srgbClr val="000099"/>
                </a:solidFill>
                <a:latin typeface="Arial" panose="020B0604020202020204" pitchFamily="34" charset="0"/>
              </a:rPr>
              <a:t>	</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gt;&lt;version val=&quot;17212&quot;/&gt;&lt;partner val=&quot;530&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eweekdayFirstOfWeek val=&quot;2&quot;/&gt;&lt;m_mruColor&gt;&lt;m_vecMRU length=&quot;0&quot;/&gt;&lt;/m_mruColor&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precDefault&gt;&lt;/CDefaultPrec&gt;&lt;/root&gt;"/>
  <p:tag name="THINKCELLUNDODONOTDELETE" val="3841"/>
</p:tagLst>
</file>

<file path=ppt/theme/theme1.xml><?xml version="1.0" encoding="utf-8"?>
<a:theme xmlns:a="http://schemas.openxmlformats.org/drawingml/2006/main" name="Linee guida piano industriale 12luglio v4">
  <a:themeElements>
    <a:clrScheme name="Vial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1_KPMG Talkbook Fullpage LB1 (Aug 04)">
      <a:majorFont>
        <a:latin typeface="Univers 55"/>
        <a:ea typeface=""/>
        <a:cs typeface=""/>
      </a:majorFont>
      <a:minorFont>
        <a:latin typeface="Univers 45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Univers 45 Light" pitchFamily="2"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Univers 45 Light" pitchFamily="2" charset="0"/>
          </a:defRPr>
        </a:defPPr>
      </a:lstStyle>
    </a:lnDef>
  </a:objectDefaults>
  <a:extraClrSchemeLst>
    <a:extraClrScheme>
      <a:clrScheme name="1_KPMG Talkbook Fullpage LB1 (Aug 0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KPMG Talkbook Fullpage LB1 (Aug 0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KPMG Talkbook Fullpage LB1 (Aug 0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KPMG Talkbook Fullpage LB1 (Aug 0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KPMG Talkbook Fullpage LB1 (Aug 0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KPMG Talkbook Fullpage LB1 (Aug 0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KPMG Talkbook Fullpage LB1 (Aug 0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KPMG Talkbook Fullpage LB1 (Aug 0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KPMG Talkbook Fullpage LB1 (Aug 0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KPMG Talkbook Fullpage LB1 (Aug 0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KPMG Talkbook Fullpage LB1 (Aug 0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KPMG Talkbook Fullpage LB1 (Aug 0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KPMG Talkbook Fullpage LB1 (Aug 04) 13">
        <a:dk1>
          <a:srgbClr val="000000"/>
        </a:dk1>
        <a:lt1>
          <a:srgbClr val="FFFFFF"/>
        </a:lt1>
        <a:dk2>
          <a:srgbClr val="0C2D83"/>
        </a:dk2>
        <a:lt2>
          <a:srgbClr val="CCD6E3"/>
        </a:lt2>
        <a:accent1>
          <a:srgbClr val="8AA5CB"/>
        </a:accent1>
        <a:accent2>
          <a:srgbClr val="FAD8AF"/>
        </a:accent2>
        <a:accent3>
          <a:srgbClr val="FFFFFF"/>
        </a:accent3>
        <a:accent4>
          <a:srgbClr val="000000"/>
        </a:accent4>
        <a:accent5>
          <a:srgbClr val="C4CFE2"/>
        </a:accent5>
        <a:accent6>
          <a:srgbClr val="E3C49E"/>
        </a:accent6>
        <a:hlink>
          <a:srgbClr val="F5B36A"/>
        </a:hlink>
        <a:folHlink>
          <a:srgbClr val="AABE7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Linee guida piano industriale 12luglio v4</Template>
  <TotalTime>28573</TotalTime>
  <Words>3565</Words>
  <Application>Microsoft Office PowerPoint</Application>
  <PresentationFormat>A4 (21x29,7 cm)</PresentationFormat>
  <Paragraphs>478</Paragraphs>
  <Slides>34</Slides>
  <Notes>1</Notes>
  <HiddenSlides>0</HiddenSlides>
  <MMClips>0</MMClips>
  <ScaleCrop>false</ScaleCrop>
  <HeadingPairs>
    <vt:vector size="4" baseType="variant">
      <vt:variant>
        <vt:lpstr>Tema</vt:lpstr>
      </vt:variant>
      <vt:variant>
        <vt:i4>1</vt:i4>
      </vt:variant>
      <vt:variant>
        <vt:lpstr>Titoli diapositive</vt:lpstr>
      </vt:variant>
      <vt:variant>
        <vt:i4>34</vt:i4>
      </vt:variant>
    </vt:vector>
  </HeadingPairs>
  <TitlesOfParts>
    <vt:vector size="35" baseType="lpstr">
      <vt:lpstr>Linee guida piano industriale 12luglio v4</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Sergio Beretta</dc:creator>
  <cp:lastModifiedBy>Alessia Falcioni</cp:lastModifiedBy>
  <cp:revision>1190</cp:revision>
  <cp:lastPrinted>2015-02-12T19:26:17Z</cp:lastPrinted>
  <dcterms:created xsi:type="dcterms:W3CDTF">2014-04-28T22:15:30Z</dcterms:created>
  <dcterms:modified xsi:type="dcterms:W3CDTF">2016-01-19T16:43:29Z</dcterms:modified>
</cp:coreProperties>
</file>