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sldIdLst>
    <p:sldId id="257" r:id="rId5"/>
    <p:sldId id="259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60" autoAdjust="0"/>
    <p:restoredTop sz="94660"/>
  </p:normalViewPr>
  <p:slideViewPr>
    <p:cSldViewPr snapToGrid="0">
      <p:cViewPr>
        <p:scale>
          <a:sx n="61" d="100"/>
          <a:sy n="61" d="100"/>
        </p:scale>
        <p:origin x="-101" y="-5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07439-C0BF-4335-AA33-1A23DAA3D84B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475E1-23F7-487D-8C13-CD0622A482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98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-8468" y="-8468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6F9A-E873-4B58-9F34-25C707BC1A55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8AC2-D5D8-4613-A2BE-0354F585B688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4FCE-0E95-4656-8BA6-0D1A07DBC157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81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F2FC-B276-4163-AED8-10E6BB075BC2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0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7DD6-7D5B-4829-9AFF-9789C706A8D7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9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14AA-4EAE-41AB-9BDD-B9DF4AB0871F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0431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4C1D-0298-4E76-8E4E-F8D3D3A53C68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0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2851-1D6F-4230-947B-BDB4913EB778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A342-E548-4844-8ECA-0F168541D92A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E490-F1C4-489C-83C9-2BF837D3E0D3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4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1296" y="2160590"/>
            <a:ext cx="418512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BAEC-467D-4D58-BF32-F5F214A81D71}" type="datetime1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922" y="2160983"/>
            <a:ext cx="41867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9709" y="2160983"/>
            <a:ext cx="418670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332D-C5F4-4D0A-B187-682F90ACC379}" type="datetime1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DD49-53B9-4CC4-B753-D5FB3E4B4787}" type="datetime1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3476-27F9-4347-93F5-DF91764AB7D3}" type="datetime1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16F1-4695-4D77-8A0C-88CD70ACB7A3}" type="datetime1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8879-205C-4231-95EF-A8C3492FDDC5}" type="datetime1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F783D-B817-4633-8751-3208B9A0E903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7A5AD-5AEC-42D0-A3BE-F46B40576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Rettangolo 8"/>
          <p:cNvSpPr>
            <a:spLocks noGrp="1" noChangeArrowheads="1"/>
          </p:cNvSpPr>
          <p:nvPr>
            <p:ph type="ctrTitle"/>
          </p:nvPr>
        </p:nvSpPr>
        <p:spPr>
          <a:xfrm>
            <a:off x="914902" y="2404534"/>
            <a:ext cx="8361518" cy="1646302"/>
          </a:xfrm>
        </p:spPr>
        <p:txBody>
          <a:bodyPr/>
          <a:lstStyle/>
          <a:p>
            <a:r>
              <a:rPr lang="it-IT" noProof="1" smtClean="0"/>
              <a:t>Le farmacie comunali nel processo di sviluppo del Sistema Farmaceutico Nazionale</a:t>
            </a:r>
            <a:endParaRPr lang="it-IT" noProof="1"/>
          </a:p>
        </p:txBody>
      </p:sp>
      <p:sp>
        <p:nvSpPr>
          <p:cNvPr id="89097" name="Rettangolo 9"/>
          <p:cNvSpPr>
            <a:spLocks noGrp="1" noChangeArrowheads="1"/>
          </p:cNvSpPr>
          <p:nvPr>
            <p:ph type="subTitle" idx="1"/>
          </p:nvPr>
        </p:nvSpPr>
        <p:spPr>
          <a:xfrm>
            <a:off x="526094" y="4050833"/>
            <a:ext cx="9106421" cy="2061867"/>
          </a:xfrm>
        </p:spPr>
        <p:txBody>
          <a:bodyPr>
            <a:normAutofit/>
          </a:bodyPr>
          <a:lstStyle/>
          <a:p>
            <a:r>
              <a:rPr lang="it-IT" sz="2800" b="1" noProof="1" smtClean="0"/>
              <a:t>Silvia Pagliacci</a:t>
            </a:r>
            <a:endParaRPr lang="it-IT" sz="2800" b="1" noProof="1" smtClean="0"/>
          </a:p>
          <a:p>
            <a:r>
              <a:rPr lang="it-IT" sz="2800" i="1" noProof="1" smtClean="0"/>
              <a:t>Presidente Sunifar</a:t>
            </a:r>
            <a:endParaRPr lang="it-IT" sz="2800" i="1" noProof="1" smtClean="0"/>
          </a:p>
          <a:p>
            <a:r>
              <a:rPr lang="it-IT" sz="2800" noProof="1" smtClean="0"/>
              <a:t>2 dicembre 2017</a:t>
            </a:r>
            <a:endParaRPr lang="it-IT" sz="2800" noProof="1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759" y="4030292"/>
            <a:ext cx="729598" cy="72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95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9343310" cy="1826581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it-IT" dirty="0" smtClean="0">
                <a:solidFill>
                  <a:schemeClr val="tx1"/>
                </a:solidFill>
              </a:rPr>
              <a:t>Conclusioni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b="1" dirty="0" smtClean="0"/>
              <a:t>Stiamo lavorando insieme su molti fronti</a:t>
            </a:r>
            <a:br>
              <a:rPr lang="it-IT" b="1" dirty="0" smtClean="0"/>
            </a:br>
            <a:r>
              <a:rPr lang="it-IT" sz="900" b="1" dirty="0" smtClean="0"/>
              <a:t/>
            </a:r>
            <a:br>
              <a:rPr lang="it-IT" sz="900" b="1" dirty="0" smtClean="0"/>
            </a:br>
            <a:r>
              <a:rPr lang="it-IT" b="1" dirty="0" smtClean="0"/>
              <a:t>Dobbiamo proseguire su questa strada per valorizzare il ruolo della farmacia</a:t>
            </a:r>
            <a:br>
              <a:rPr lang="it-IT" b="1" dirty="0" smtClean="0"/>
            </a:br>
            <a:r>
              <a:rPr lang="it-IT" sz="900" b="1" dirty="0" smtClean="0"/>
              <a:t/>
            </a:r>
            <a:br>
              <a:rPr lang="it-IT" sz="900" b="1" dirty="0" smtClean="0"/>
            </a:br>
            <a:r>
              <a:rPr lang="it-IT" b="1" dirty="0" smtClean="0"/>
              <a:t>Con questo spirito di collaborazione e unità potremo raggiungere altri risultati importanti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65403" y="4740390"/>
            <a:ext cx="8598907" cy="860400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/>
              <a:t>GRAZIE PER L’ATTENZIONE</a:t>
            </a:r>
            <a:endParaRPr lang="it-IT" sz="32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759" y="4030292"/>
            <a:ext cx="729598" cy="72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48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ttango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noProof="1" smtClean="0"/>
              <a:t>Una fase di grande cambiamento</a:t>
            </a:r>
            <a:endParaRPr lang="it-IT" sz="4000" b="1" noProof="1"/>
          </a:p>
        </p:txBody>
      </p:sp>
      <p:sp>
        <p:nvSpPr>
          <p:cNvPr id="91139" name="Rettangolo 3"/>
          <p:cNvSpPr>
            <a:spLocks noGrp="1" noChangeArrowheads="1"/>
          </p:cNvSpPr>
          <p:nvPr>
            <p:ph idx="1"/>
          </p:nvPr>
        </p:nvSpPr>
        <p:spPr>
          <a:xfrm>
            <a:off x="539725" y="1609443"/>
            <a:ext cx="8598907" cy="4540835"/>
          </a:xfrm>
        </p:spPr>
        <p:txBody>
          <a:bodyPr>
            <a:normAutofit lnSpcReduction="10000"/>
          </a:bodyPr>
          <a:lstStyle/>
          <a:p>
            <a:r>
              <a:rPr lang="it-IT" sz="2800" noProof="1" smtClean="0"/>
              <a:t>Il vertice di Federfarma eletto il 30 maggio scorso ha promosso un percorso di collaborazione e sinergia con tutti i osggetti che operano nel mondo della farmacia e che hanno interesse a valorizzare il ruolo della farmacia professionale</a:t>
            </a:r>
          </a:p>
          <a:p>
            <a:r>
              <a:rPr lang="it-IT" sz="2800" noProof="1" smtClean="0"/>
              <a:t>Assofarm è uno dei referenti più importanti per Federfarma:</a:t>
            </a:r>
          </a:p>
          <a:p>
            <a:pPr lvl="1"/>
            <a:r>
              <a:rPr lang="it-IT" sz="2600" noProof="1" smtClean="0"/>
              <a:t>Le farmacie comunali operano con le stesse regole e gli stessi principi delle farmacie private</a:t>
            </a:r>
          </a:p>
          <a:p>
            <a:pPr lvl="1"/>
            <a:r>
              <a:rPr lang="it-IT" sz="2600" noProof="1" smtClean="0"/>
              <a:t>Insieme dovremo firmare la nuova Convenzione</a:t>
            </a:r>
            <a:endParaRPr lang="it-IT" sz="2600" noProof="1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759" y="4030292"/>
            <a:ext cx="729598" cy="72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769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ttangolo 2"/>
          <p:cNvSpPr>
            <a:spLocks noGrp="1" noChangeArrowheads="1"/>
          </p:cNvSpPr>
          <p:nvPr>
            <p:ph type="title"/>
          </p:nvPr>
        </p:nvSpPr>
        <p:spPr>
          <a:xfrm>
            <a:off x="426990" y="221293"/>
            <a:ext cx="9668987" cy="1320800"/>
          </a:xfrm>
        </p:spPr>
        <p:txBody>
          <a:bodyPr>
            <a:normAutofit/>
          </a:bodyPr>
          <a:lstStyle/>
          <a:p>
            <a:r>
              <a:rPr lang="it-IT" sz="4000" b="1" noProof="1" smtClean="0"/>
              <a:t>In Umbria collaboriamo da sempre,</a:t>
            </a:r>
            <a:br>
              <a:rPr lang="it-IT" sz="4000" b="1" noProof="1" smtClean="0"/>
            </a:br>
            <a:r>
              <a:rPr lang="it-IT" sz="4000" b="1" noProof="1" smtClean="0"/>
              <a:t>ora anche a livello nazionale</a:t>
            </a:r>
            <a:endParaRPr lang="it-IT" sz="4000" b="1" noProof="1"/>
          </a:p>
        </p:txBody>
      </p:sp>
      <p:sp>
        <p:nvSpPr>
          <p:cNvPr id="91139" name="Rettangolo 3"/>
          <p:cNvSpPr>
            <a:spLocks noGrp="1" noChangeArrowheads="1"/>
          </p:cNvSpPr>
          <p:nvPr>
            <p:ph idx="1"/>
          </p:nvPr>
        </p:nvSpPr>
        <p:spPr>
          <a:xfrm>
            <a:off x="614881" y="1759874"/>
            <a:ext cx="8598907" cy="4540835"/>
          </a:xfrm>
        </p:spPr>
        <p:txBody>
          <a:bodyPr>
            <a:normAutofit/>
          </a:bodyPr>
          <a:lstStyle/>
          <a:p>
            <a:r>
              <a:rPr lang="it-IT" sz="2600" noProof="1" smtClean="0"/>
              <a:t>Nella nostra Regione la collaborazione Federfarma-Assofarm è consolidata</a:t>
            </a:r>
          </a:p>
          <a:p>
            <a:r>
              <a:rPr lang="it-IT" sz="2600" noProof="1" smtClean="0"/>
              <a:t>Abbiamo una lunga tradizione di dialogo sul territorio e con le Istituzioni</a:t>
            </a:r>
          </a:p>
          <a:p>
            <a:r>
              <a:rPr lang="it-IT" sz="2600" noProof="1" smtClean="0"/>
              <a:t>Presentarsi con posizioni comuni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600" noProof="1"/>
              <a:t> </a:t>
            </a:r>
            <a:r>
              <a:rPr lang="it-IT" sz="2600" noProof="1" smtClean="0"/>
              <a:t>  rafforza le nostre proposte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600" noProof="1"/>
              <a:t> </a:t>
            </a:r>
            <a:r>
              <a:rPr lang="it-IT" sz="2600" noProof="1" smtClean="0"/>
              <a:t>  e le nostre richieste…</a:t>
            </a:r>
            <a:endParaRPr lang="it-IT" sz="2600" noProof="1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759" y="4030292"/>
            <a:ext cx="729598" cy="72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Immagine correlat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2"/>
          <a:stretch/>
        </p:blipFill>
        <p:spPr bwMode="auto">
          <a:xfrm>
            <a:off x="6050148" y="3429043"/>
            <a:ext cx="4510087" cy="255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27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ttangolo 2"/>
          <p:cNvSpPr>
            <a:spLocks noGrp="1" noChangeArrowheads="1"/>
          </p:cNvSpPr>
          <p:nvPr>
            <p:ph type="title"/>
          </p:nvPr>
        </p:nvSpPr>
        <p:spPr>
          <a:xfrm>
            <a:off x="715089" y="321502"/>
            <a:ext cx="8598907" cy="1320800"/>
          </a:xfrm>
        </p:spPr>
        <p:txBody>
          <a:bodyPr>
            <a:normAutofit/>
          </a:bodyPr>
          <a:lstStyle/>
          <a:p>
            <a:r>
              <a:rPr lang="it-IT" sz="4000" b="1" noProof="1" smtClean="0"/>
              <a:t>I primi risultati ottenuti grazie alla nuova fase di collaborazione</a:t>
            </a:r>
            <a:endParaRPr lang="it-IT" sz="4000" b="1" noProof="1"/>
          </a:p>
        </p:txBody>
      </p:sp>
      <p:sp>
        <p:nvSpPr>
          <p:cNvPr id="91139" name="Rettangolo 3"/>
          <p:cNvSpPr>
            <a:spLocks noGrp="1" noChangeArrowheads="1"/>
          </p:cNvSpPr>
          <p:nvPr>
            <p:ph idx="1"/>
          </p:nvPr>
        </p:nvSpPr>
        <p:spPr>
          <a:xfrm>
            <a:off x="577303" y="1960290"/>
            <a:ext cx="8598907" cy="4540835"/>
          </a:xfrm>
        </p:spPr>
        <p:txBody>
          <a:bodyPr>
            <a:normAutofit/>
          </a:bodyPr>
          <a:lstStyle/>
          <a:p>
            <a:r>
              <a:rPr lang="it-IT" sz="2600" noProof="1" smtClean="0"/>
              <a:t>La nuova Tariffa nazionale dei medicinali</a:t>
            </a:r>
          </a:p>
          <a:p>
            <a:pPr lvl="1"/>
            <a:r>
              <a:rPr lang="it-IT" sz="2400" noProof="1"/>
              <a:t>s</a:t>
            </a:r>
            <a:r>
              <a:rPr lang="it-IT" sz="2400" noProof="1" smtClean="0"/>
              <a:t>ostituisce quella del 1993</a:t>
            </a:r>
          </a:p>
          <a:p>
            <a:pPr lvl="1"/>
            <a:r>
              <a:rPr lang="it-IT" sz="2400" noProof="1"/>
              <a:t>è</a:t>
            </a:r>
            <a:r>
              <a:rPr lang="it-IT" sz="2400" noProof="1" smtClean="0"/>
              <a:t> frutto del lavoro congiunto condotto da Federfarma e Assofarm con il Ministero della salute, la FOFI e le altre Organizzazioni del settore</a:t>
            </a:r>
          </a:p>
          <a:p>
            <a:pPr lvl="1"/>
            <a:r>
              <a:rPr lang="it-IT" sz="2400" noProof="1" smtClean="0"/>
              <a:t>dimostra la grande attenzione del Ministro Lorenzin nei confronti del nostro settore</a:t>
            </a:r>
          </a:p>
          <a:p>
            <a:pPr lvl="1"/>
            <a:r>
              <a:rPr lang="it-IT" sz="2400" noProof="1"/>
              <a:t>c</a:t>
            </a:r>
            <a:r>
              <a:rPr lang="it-IT" sz="2400" noProof="1" smtClean="0"/>
              <a:t>onferma l’importanza dell’unità della categoria</a:t>
            </a:r>
          </a:p>
          <a:p>
            <a:pPr lvl="1"/>
            <a:r>
              <a:rPr lang="it-IT" sz="2400" noProof="1" smtClean="0"/>
              <a:t>rinsalda il ruolo del farmacista e della farmacia</a:t>
            </a:r>
            <a:endParaRPr lang="it-IT" sz="2400" noProof="1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759" y="4030292"/>
            <a:ext cx="729598" cy="72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65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ttangolo 2"/>
          <p:cNvSpPr>
            <a:spLocks noGrp="1" noChangeArrowheads="1"/>
          </p:cNvSpPr>
          <p:nvPr>
            <p:ph type="title"/>
          </p:nvPr>
        </p:nvSpPr>
        <p:spPr>
          <a:xfrm>
            <a:off x="400833" y="283924"/>
            <a:ext cx="9419573" cy="1320800"/>
          </a:xfrm>
        </p:spPr>
        <p:txBody>
          <a:bodyPr>
            <a:normAutofit/>
          </a:bodyPr>
          <a:lstStyle/>
          <a:p>
            <a:r>
              <a:rPr lang="it-IT" sz="4000" b="1" noProof="1"/>
              <a:t>P</a:t>
            </a:r>
            <a:r>
              <a:rPr lang="it-IT" sz="4000" b="1" noProof="1" smtClean="0"/>
              <a:t>roposte comuni per la Convenzione</a:t>
            </a:r>
            <a:endParaRPr lang="it-IT" sz="4000" b="1" noProof="1"/>
          </a:p>
        </p:txBody>
      </p:sp>
      <p:sp>
        <p:nvSpPr>
          <p:cNvPr id="91139" name="Rettangolo 3"/>
          <p:cNvSpPr>
            <a:spLocks noGrp="1" noChangeArrowheads="1"/>
          </p:cNvSpPr>
          <p:nvPr>
            <p:ph idx="1"/>
          </p:nvPr>
        </p:nvSpPr>
        <p:spPr>
          <a:xfrm>
            <a:off x="577303" y="1321463"/>
            <a:ext cx="9305733" cy="4828816"/>
          </a:xfrm>
        </p:spPr>
        <p:txBody>
          <a:bodyPr>
            <a:normAutofit lnSpcReduction="10000"/>
          </a:bodyPr>
          <a:lstStyle/>
          <a:p>
            <a:r>
              <a:rPr lang="it-IT" sz="2800" noProof="1" smtClean="0"/>
              <a:t>I temi affrontati al Tavolo con la SISAC sono fondamentali per il futuro della farmacia</a:t>
            </a:r>
          </a:p>
          <a:p>
            <a:pPr lvl="1"/>
            <a:r>
              <a:rPr lang="it-IT" sz="2400" noProof="1" smtClean="0"/>
              <a:t>La revisione della distribuzione diretta</a:t>
            </a:r>
          </a:p>
          <a:p>
            <a:pPr lvl="1"/>
            <a:r>
              <a:rPr lang="it-IT" sz="2400" noProof="1" smtClean="0"/>
              <a:t>L’erogazione dei nuovi servizi</a:t>
            </a:r>
          </a:p>
          <a:p>
            <a:pPr lvl="1"/>
            <a:r>
              <a:rPr lang="it-IT" sz="2400" noProof="1" smtClean="0"/>
              <a:t>La revisione dei criteri di ruralità</a:t>
            </a:r>
          </a:p>
          <a:p>
            <a:r>
              <a:rPr lang="it-IT" sz="2800" noProof="1" smtClean="0"/>
              <a:t>Insieme abbiamo predisposto analisi e proposte per consentire alla parte pubblica di valutare correttamente il nostro lavoro, il nostro impegno professionale ed economico, ma anche le difficoltà del sistema e la necessità di salvaguardare tutta la rete delle farmacie</a:t>
            </a:r>
          </a:p>
          <a:p>
            <a:pPr lvl="1"/>
            <a:endParaRPr lang="it-IT" sz="2800" noProof="1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759" y="4030292"/>
            <a:ext cx="729598" cy="72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94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ttangolo 2"/>
          <p:cNvSpPr>
            <a:spLocks noGrp="1" noChangeArrowheads="1"/>
          </p:cNvSpPr>
          <p:nvPr>
            <p:ph type="title"/>
          </p:nvPr>
        </p:nvSpPr>
        <p:spPr>
          <a:xfrm>
            <a:off x="400833" y="283924"/>
            <a:ext cx="9419573" cy="1320800"/>
          </a:xfrm>
        </p:spPr>
        <p:txBody>
          <a:bodyPr>
            <a:normAutofit/>
          </a:bodyPr>
          <a:lstStyle/>
          <a:p>
            <a:r>
              <a:rPr lang="it-IT" sz="4000" b="1" noProof="1" smtClean="0"/>
              <a:t>La nuova remunerazione: un altro terreno di confronto</a:t>
            </a:r>
            <a:endParaRPr lang="it-IT" sz="4000" b="1" noProof="1"/>
          </a:p>
        </p:txBody>
      </p:sp>
      <p:sp>
        <p:nvSpPr>
          <p:cNvPr id="91139" name="Rettangolo 3"/>
          <p:cNvSpPr>
            <a:spLocks noGrp="1" noChangeArrowheads="1"/>
          </p:cNvSpPr>
          <p:nvPr>
            <p:ph idx="1"/>
          </p:nvPr>
        </p:nvSpPr>
        <p:spPr>
          <a:xfrm>
            <a:off x="527199" y="1866405"/>
            <a:ext cx="9305733" cy="4828816"/>
          </a:xfrm>
        </p:spPr>
        <p:txBody>
          <a:bodyPr>
            <a:normAutofit/>
          </a:bodyPr>
          <a:lstStyle/>
          <a:p>
            <a:r>
              <a:rPr lang="it-IT" sz="3000" noProof="1" smtClean="0"/>
              <a:t>Abbiamo iniziato a confrontarci con Assofarm anche sul tema della nuova remunerazione sui farmaci erogati in regime di convenzione con il SSN</a:t>
            </a:r>
          </a:p>
          <a:p>
            <a:r>
              <a:rPr lang="it-IT" sz="3000" noProof="1" smtClean="0"/>
              <a:t>L’argomento non rientra tra quelli all’esame del Tavolo SISAC, ma non può essere ignorato</a:t>
            </a:r>
          </a:p>
          <a:p>
            <a:r>
              <a:rPr lang="it-IT" sz="3000" noProof="1" smtClean="0"/>
              <a:t>Nel DDL di bilancio è stata inserita la proroga della riforma della remunerazione al 31/12/2018</a:t>
            </a:r>
            <a:endParaRPr lang="it-IT" sz="3000" noProof="1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759" y="4030292"/>
            <a:ext cx="729598" cy="72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02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ttangolo 2"/>
          <p:cNvSpPr>
            <a:spLocks noGrp="1" noChangeArrowheads="1"/>
          </p:cNvSpPr>
          <p:nvPr>
            <p:ph type="title"/>
          </p:nvPr>
        </p:nvSpPr>
        <p:spPr>
          <a:xfrm>
            <a:off x="400833" y="283924"/>
            <a:ext cx="9419573" cy="1320800"/>
          </a:xfrm>
        </p:spPr>
        <p:txBody>
          <a:bodyPr>
            <a:normAutofit/>
          </a:bodyPr>
          <a:lstStyle/>
          <a:p>
            <a:r>
              <a:rPr lang="it-IT" sz="4000" b="1" noProof="1" smtClean="0"/>
              <a:t>Gestione della cronicità: la sfida del futuro</a:t>
            </a:r>
            <a:endParaRPr lang="it-IT" sz="4000" b="1" noProof="1"/>
          </a:p>
        </p:txBody>
      </p:sp>
      <p:sp>
        <p:nvSpPr>
          <p:cNvPr id="91139" name="Rettangolo 3"/>
          <p:cNvSpPr>
            <a:spLocks noGrp="1" noChangeArrowheads="1"/>
          </p:cNvSpPr>
          <p:nvPr>
            <p:ph idx="1"/>
          </p:nvPr>
        </p:nvSpPr>
        <p:spPr>
          <a:xfrm>
            <a:off x="527199" y="1866405"/>
            <a:ext cx="9305733" cy="4828816"/>
          </a:xfrm>
        </p:spPr>
        <p:txBody>
          <a:bodyPr>
            <a:normAutofit/>
          </a:bodyPr>
          <a:lstStyle/>
          <a:p>
            <a:r>
              <a:rPr lang="it-IT" sz="3000" noProof="1" smtClean="0"/>
              <a:t>La gestione della cronicità è fondamentale per garantire la sostenibilità del SSN</a:t>
            </a:r>
          </a:p>
          <a:p>
            <a:r>
              <a:rPr lang="it-IT" sz="3000" noProof="1" smtClean="0"/>
              <a:t>In questo ambito la farmacia deve avere un ruolo centrale, in linea con quanto previsto dal piano nazionale per la cronicità</a:t>
            </a:r>
            <a:endParaRPr lang="it-IT" sz="3000" noProof="1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759" y="4030292"/>
            <a:ext cx="729598" cy="72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2" descr="Risultati immagini per oms malattie cronich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588" y="4030292"/>
            <a:ext cx="5288577" cy="258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48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ttangolo 2"/>
          <p:cNvSpPr>
            <a:spLocks noGrp="1" noChangeArrowheads="1"/>
          </p:cNvSpPr>
          <p:nvPr>
            <p:ph type="title"/>
          </p:nvPr>
        </p:nvSpPr>
        <p:spPr>
          <a:xfrm>
            <a:off x="388307" y="146137"/>
            <a:ext cx="9419573" cy="1320800"/>
          </a:xfrm>
        </p:spPr>
        <p:txBody>
          <a:bodyPr>
            <a:normAutofit/>
          </a:bodyPr>
          <a:lstStyle/>
          <a:p>
            <a:r>
              <a:rPr lang="it-IT" sz="4000" b="1" noProof="1" smtClean="0"/>
              <a:t>Il ruolo della farmacia nel Piano nazionale della cronicità</a:t>
            </a:r>
            <a:endParaRPr lang="it-IT" sz="4000" b="1" noProof="1"/>
          </a:p>
        </p:txBody>
      </p:sp>
      <p:sp>
        <p:nvSpPr>
          <p:cNvPr id="91139" name="Rettangolo 3"/>
          <p:cNvSpPr>
            <a:spLocks noGrp="1" noChangeArrowheads="1"/>
          </p:cNvSpPr>
          <p:nvPr>
            <p:ph idx="1"/>
          </p:nvPr>
        </p:nvSpPr>
        <p:spPr>
          <a:xfrm>
            <a:off x="350729" y="1578278"/>
            <a:ext cx="9482203" cy="5611661"/>
          </a:xfrm>
        </p:spPr>
        <p:txBody>
          <a:bodyPr>
            <a:normAutofit fontScale="62500" lnSpcReduction="20000"/>
          </a:bodyPr>
          <a:lstStyle/>
          <a:p>
            <a:r>
              <a:rPr lang="it-IT" sz="3800" dirty="0"/>
              <a:t>Il Piano </a:t>
            </a:r>
            <a:r>
              <a:rPr lang="it-IT" sz="3800" dirty="0" smtClean="0"/>
              <a:t>sottolinea la necessità di promuovere </a:t>
            </a:r>
            <a:r>
              <a:rPr lang="it-IT" sz="3800" dirty="0"/>
              <a:t>il coinvolgimento </a:t>
            </a:r>
            <a:r>
              <a:rPr lang="it-IT" sz="3800" dirty="0" smtClean="0"/>
              <a:t>della farmacia nelle </a:t>
            </a:r>
            <a:r>
              <a:rPr lang="it-IT" sz="3800" dirty="0"/>
              <a:t>attività di educazione sanitaria e prevenzione primaria e secondaria e per l’aderenza alla terapia</a:t>
            </a:r>
            <a:r>
              <a:rPr lang="it-IT" sz="3800" dirty="0" smtClean="0"/>
              <a:t>, ini quanto le </a:t>
            </a:r>
            <a:r>
              <a:rPr lang="it-IT" sz="3800" dirty="0"/>
              <a:t>farmacie rappresentano </a:t>
            </a:r>
            <a:r>
              <a:rPr lang="it-IT" sz="3800" dirty="0">
                <a:solidFill>
                  <a:schemeClr val="accent1"/>
                </a:solidFill>
              </a:rPr>
              <a:t>il primo punto di accesso al SSN sul territorio</a:t>
            </a:r>
            <a:r>
              <a:rPr lang="it-IT" sz="3800" dirty="0"/>
              <a:t> e uno dei punti di riferimento per il malato cronico </a:t>
            </a:r>
            <a:endParaRPr lang="it-IT" sz="3800" dirty="0" smtClean="0"/>
          </a:p>
          <a:p>
            <a:r>
              <a:rPr lang="it-IT" sz="3800" dirty="0" smtClean="0"/>
              <a:t>“</a:t>
            </a:r>
            <a:r>
              <a:rPr lang="it-IT" sz="3800" i="1" dirty="0"/>
              <a:t>Le relazioni di prossimità del farmacista e il suo ruolo professionale  gli permettono di instaurare un rapporto di confidenza con gli utenti abituali e di svolgere una funzione potenzialmente attiva nell’educazione, informazione e assistenza personalizzata. In particolare, le farmacie possono conseguire significativi obiettivi in termini di prevenzione primaria e secondaria nel rispetto di protocolli condivisi con il team specialistico e con i medici di famiglia/pediatri, anche per quel che riguarda </a:t>
            </a:r>
            <a:r>
              <a:rPr lang="it-IT" sz="3800" i="1" dirty="0">
                <a:solidFill>
                  <a:schemeClr val="accent1"/>
                </a:solidFill>
              </a:rPr>
              <a:t>l’aderenza dei trattamenti a lungo termine</a:t>
            </a:r>
            <a:r>
              <a:rPr lang="it-IT" sz="3800" dirty="0"/>
              <a:t>.” </a:t>
            </a:r>
          </a:p>
          <a:p>
            <a:endParaRPr lang="it-IT" sz="3000" noProof="1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627407" y="6341988"/>
            <a:ext cx="6299252" cy="365125"/>
          </a:xfrm>
        </p:spPr>
        <p:txBody>
          <a:bodyPr/>
          <a:lstStyle/>
          <a:p>
            <a:r>
              <a:rPr lang="it-IT" dirty="0" smtClean="0"/>
              <a:t>S. Pagliacci, Giornata Farmacie Comunali, 2/12/2017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759" y="4030292"/>
            <a:ext cx="729598" cy="72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31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ttangolo 2"/>
          <p:cNvSpPr>
            <a:spLocks noGrp="1" noChangeArrowheads="1"/>
          </p:cNvSpPr>
          <p:nvPr>
            <p:ph type="title"/>
          </p:nvPr>
        </p:nvSpPr>
        <p:spPr>
          <a:xfrm>
            <a:off x="400833" y="283924"/>
            <a:ext cx="9419573" cy="1320800"/>
          </a:xfrm>
        </p:spPr>
        <p:txBody>
          <a:bodyPr>
            <a:normAutofit/>
          </a:bodyPr>
          <a:lstStyle/>
          <a:p>
            <a:r>
              <a:rPr lang="it-IT" sz="4000" b="1" noProof="1" smtClean="0"/>
              <a:t>Il progetto per l’aderenza alla terapia nelle malattie respiratorie</a:t>
            </a:r>
            <a:endParaRPr lang="it-IT" sz="4000" b="1" noProof="1"/>
          </a:p>
        </p:txBody>
      </p:sp>
      <p:sp>
        <p:nvSpPr>
          <p:cNvPr id="91139" name="Rettangolo 3"/>
          <p:cNvSpPr>
            <a:spLocks noGrp="1" noChangeArrowheads="1"/>
          </p:cNvSpPr>
          <p:nvPr>
            <p:ph idx="1"/>
          </p:nvPr>
        </p:nvSpPr>
        <p:spPr>
          <a:xfrm>
            <a:off x="351835" y="1866405"/>
            <a:ext cx="9631409" cy="4828816"/>
          </a:xfrm>
        </p:spPr>
        <p:txBody>
          <a:bodyPr>
            <a:normAutofit/>
          </a:bodyPr>
          <a:lstStyle/>
          <a:p>
            <a:r>
              <a:rPr lang="it-IT" sz="3000" noProof="1" smtClean="0"/>
              <a:t>Stiamo costruendo con Assofarm un progetto sperimentale di monitoraggio e miglioramento dell’aderenza alle terapie nelle malattie respiratorie</a:t>
            </a:r>
          </a:p>
          <a:p>
            <a:r>
              <a:rPr lang="it-IT" sz="3000" noProof="1" smtClean="0"/>
              <a:t>Il progetto partirà dalla ASL sud-est Toscana, con il supporto scientifico del dr. Nello Martini</a:t>
            </a:r>
          </a:p>
          <a:p>
            <a:r>
              <a:rPr lang="it-IT" sz="3000" noProof="1" smtClean="0"/>
              <a:t>Obiettivo è valorizzare e quantificare il contributo positivo delle farmacie in termini di salute e risparmio</a:t>
            </a:r>
            <a:endParaRPr lang="it-IT" sz="3000" noProof="1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Pagliacci, Giornata Farmacie Comunali, 2/12/2017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759" y="4030292"/>
            <a:ext cx="729598" cy="72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647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3418065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lesStrategy_FacetGreenTheme_16x9_TP103418064" id="{EF63EC82-F06F-44A0-9CD9-D50A7DE1234E}" vid="{B0C5A796-2755-4FBF-BFC3-204371835A5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7851d254-ce09-43b6-8d90-072588e7901c" xsi:nil="true"/>
    <AssetExpire xmlns="7851d254-ce09-43b6-8d90-072588e7901c">2029-01-01T08:00:00+00:00</AssetExpire>
    <CampaignTagsTaxHTField0 xmlns="7851d254-ce09-43b6-8d90-072588e7901c">
      <Terms xmlns="http://schemas.microsoft.com/office/infopath/2007/PartnerControls"/>
    </CampaignTagsTaxHTField0>
    <IntlLangReviewDate xmlns="7851d254-ce09-43b6-8d90-072588e7901c" xsi:nil="true"/>
    <TPFriendlyName xmlns="7851d254-ce09-43b6-8d90-072588e7901c" xsi:nil="true"/>
    <IntlLangReview xmlns="7851d254-ce09-43b6-8d90-072588e7901c">false</IntlLangReview>
    <LocLastLocAttemptVersionLookup xmlns="7851d254-ce09-43b6-8d90-072588e7901c">854457</LocLastLocAttemptVersionLookup>
    <PolicheckWords xmlns="7851d254-ce09-43b6-8d90-072588e7901c" xsi:nil="true"/>
    <SubmitterId xmlns="7851d254-ce09-43b6-8d90-072588e7901c" xsi:nil="true"/>
    <AcquiredFrom xmlns="7851d254-ce09-43b6-8d90-072588e7901c">Internal MS</AcquiredFrom>
    <EditorialStatus xmlns="7851d254-ce09-43b6-8d90-072588e7901c">Complete</EditorialStatus>
    <Markets xmlns="7851d254-ce09-43b6-8d90-072588e7901c"/>
    <OriginAsset xmlns="7851d254-ce09-43b6-8d90-072588e7901c" xsi:nil="true"/>
    <AssetStart xmlns="7851d254-ce09-43b6-8d90-072588e7901c">2012-08-29T22:50:00+00:00</AssetStart>
    <FriendlyTitle xmlns="7851d254-ce09-43b6-8d90-072588e7901c" xsi:nil="true"/>
    <MarketSpecific xmlns="7851d254-ce09-43b6-8d90-072588e7901c">false</MarketSpecific>
    <TPNamespace xmlns="7851d254-ce09-43b6-8d90-072588e7901c" xsi:nil="true"/>
    <PublishStatusLookup xmlns="7851d254-ce09-43b6-8d90-072588e7901c">
      <Value>409632</Value>
    </PublishStatusLookup>
    <APAuthor xmlns="7851d254-ce09-43b6-8d90-072588e7901c">
      <UserInfo>
        <DisplayName>REDMOND\kristaa</DisplayName>
        <AccountId>136</AccountId>
        <AccountType/>
      </UserInfo>
    </APAuthor>
    <TPCommandLine xmlns="7851d254-ce09-43b6-8d90-072588e7901c" xsi:nil="true"/>
    <IntlLangReviewer xmlns="7851d254-ce09-43b6-8d90-072588e7901c" xsi:nil="true"/>
    <OpenTemplate xmlns="7851d254-ce09-43b6-8d90-072588e7901c">true</OpenTemplate>
    <CSXSubmissionDate xmlns="7851d254-ce09-43b6-8d90-072588e7901c" xsi:nil="true"/>
    <TaxCatchAll xmlns="7851d254-ce09-43b6-8d90-072588e7901c"/>
    <Manager xmlns="7851d254-ce09-43b6-8d90-072588e7901c" xsi:nil="true"/>
    <NumericId xmlns="7851d254-ce09-43b6-8d90-072588e7901c" xsi:nil="true"/>
    <ParentAssetId xmlns="7851d254-ce09-43b6-8d90-072588e7901c" xsi:nil="true"/>
    <OriginalSourceMarket xmlns="7851d254-ce09-43b6-8d90-072588e7901c">english</OriginalSourceMarket>
    <ApprovalStatus xmlns="7851d254-ce09-43b6-8d90-072588e7901c">InProgress</ApprovalStatus>
    <TPComponent xmlns="7851d254-ce09-43b6-8d90-072588e7901c" xsi:nil="true"/>
    <EditorialTags xmlns="7851d254-ce09-43b6-8d90-072588e7901c" xsi:nil="true"/>
    <TPExecutable xmlns="7851d254-ce09-43b6-8d90-072588e7901c" xsi:nil="true"/>
    <TPLaunchHelpLink xmlns="7851d254-ce09-43b6-8d90-072588e7901c" xsi:nil="true"/>
    <LocComments xmlns="7851d254-ce09-43b6-8d90-072588e7901c" xsi:nil="true"/>
    <LocRecommendedHandoff xmlns="7851d254-ce09-43b6-8d90-072588e7901c" xsi:nil="true"/>
    <SourceTitle xmlns="7851d254-ce09-43b6-8d90-072588e7901c" xsi:nil="true"/>
    <CSXUpdate xmlns="7851d254-ce09-43b6-8d90-072588e7901c">false</CSXUpdate>
    <IntlLocPriority xmlns="7851d254-ce09-43b6-8d90-072588e7901c" xsi:nil="true"/>
    <UAProjectedTotalWords xmlns="7851d254-ce09-43b6-8d90-072588e7901c" xsi:nil="true"/>
    <AssetType xmlns="7851d254-ce09-43b6-8d90-072588e7901c">TP</AssetType>
    <MachineTranslated xmlns="7851d254-ce09-43b6-8d90-072588e7901c">false</MachineTranslated>
    <OutputCachingOn xmlns="7851d254-ce09-43b6-8d90-072588e7901c">false</OutputCachingOn>
    <TemplateStatus xmlns="7851d254-ce09-43b6-8d90-072588e7901c">Complete</TemplateStatus>
    <IsSearchable xmlns="7851d254-ce09-43b6-8d90-072588e7901c">true</IsSearchable>
    <ContentItem xmlns="7851d254-ce09-43b6-8d90-072588e7901c" xsi:nil="true"/>
    <HandoffToMSDN xmlns="7851d254-ce09-43b6-8d90-072588e7901c" xsi:nil="true"/>
    <ShowIn xmlns="7851d254-ce09-43b6-8d90-072588e7901c">Show everywhere</ShowIn>
    <ThumbnailAssetId xmlns="7851d254-ce09-43b6-8d90-072588e7901c" xsi:nil="true"/>
    <UALocComments xmlns="7851d254-ce09-43b6-8d90-072588e7901c" xsi:nil="true"/>
    <UALocRecommendation xmlns="7851d254-ce09-43b6-8d90-072588e7901c">Localize</UALocRecommendation>
    <LastModifiedDateTime xmlns="7851d254-ce09-43b6-8d90-072588e7901c" xsi:nil="true"/>
    <LegacyData xmlns="7851d254-ce09-43b6-8d90-072588e7901c" xsi:nil="true"/>
    <LocManualTestRequired xmlns="7851d254-ce09-43b6-8d90-072588e7901c">false</LocManualTestRequired>
    <LocMarketGroupTiers2 xmlns="7851d254-ce09-43b6-8d90-072588e7901c" xsi:nil="true"/>
    <ClipArtFilename xmlns="7851d254-ce09-43b6-8d90-072588e7901c" xsi:nil="true"/>
    <TPApplication xmlns="7851d254-ce09-43b6-8d90-072588e7901c" xsi:nil="true"/>
    <CSXHash xmlns="7851d254-ce09-43b6-8d90-072588e7901c" xsi:nil="true"/>
    <DirectSourceMarket xmlns="7851d254-ce09-43b6-8d90-072588e7901c">english</DirectSourceMarket>
    <PrimaryImageGen xmlns="7851d254-ce09-43b6-8d90-072588e7901c">true</PrimaryImageGen>
    <PlannedPubDate xmlns="7851d254-ce09-43b6-8d90-072588e7901c" xsi:nil="true"/>
    <CSXSubmissionMarket xmlns="7851d254-ce09-43b6-8d90-072588e7901c" xsi:nil="true"/>
    <Downloads xmlns="7851d254-ce09-43b6-8d90-072588e7901c">0</Downloads>
    <ArtSampleDocs xmlns="7851d254-ce09-43b6-8d90-072588e7901c" xsi:nil="true"/>
    <TrustLevel xmlns="7851d254-ce09-43b6-8d90-072588e7901c">1 Microsoft Managed Content</TrustLevel>
    <BlockPublish xmlns="7851d254-ce09-43b6-8d90-072588e7901c">false</BlockPublish>
    <TPLaunchHelpLinkType xmlns="7851d254-ce09-43b6-8d90-072588e7901c">Template</TPLaunchHelpLinkType>
    <LocalizationTagsTaxHTField0 xmlns="7851d254-ce09-43b6-8d90-072588e7901c">
      <Terms xmlns="http://schemas.microsoft.com/office/infopath/2007/PartnerControls"/>
    </LocalizationTagsTaxHTField0>
    <BusinessGroup xmlns="7851d254-ce09-43b6-8d90-072588e7901c" xsi:nil="true"/>
    <Providers xmlns="7851d254-ce09-43b6-8d90-072588e7901c" xsi:nil="true"/>
    <TemplateTemplateType xmlns="7851d254-ce09-43b6-8d90-072588e7901c">PowerPoint Presentation Template</TemplateTemplateType>
    <TimesCloned xmlns="7851d254-ce09-43b6-8d90-072588e7901c" xsi:nil="true"/>
    <TPAppVersion xmlns="7851d254-ce09-43b6-8d90-072588e7901c" xsi:nil="true"/>
    <VoteCount xmlns="7851d254-ce09-43b6-8d90-072588e7901c" xsi:nil="true"/>
    <FeatureTagsTaxHTField0 xmlns="7851d254-ce09-43b6-8d90-072588e7901c">
      <Terms xmlns="http://schemas.microsoft.com/office/infopath/2007/PartnerControls"/>
    </FeatureTagsTaxHTField0>
    <Provider xmlns="7851d254-ce09-43b6-8d90-072588e7901c" xsi:nil="true"/>
    <UACurrentWords xmlns="7851d254-ce09-43b6-8d90-072588e7901c" xsi:nil="true"/>
    <AssetId xmlns="7851d254-ce09-43b6-8d90-072588e7901c">TP103418064</AssetId>
    <TPClientViewer xmlns="7851d254-ce09-43b6-8d90-072588e7901c" xsi:nil="true"/>
    <DSATActionTaken xmlns="7851d254-ce09-43b6-8d90-072588e7901c" xsi:nil="true"/>
    <APEditor xmlns="7851d254-ce09-43b6-8d90-072588e7901c">
      <UserInfo>
        <DisplayName/>
        <AccountId xsi:nil="true"/>
        <AccountType/>
      </UserInfo>
    </APEditor>
    <TPInstallLocation xmlns="7851d254-ce09-43b6-8d90-072588e7901c" xsi:nil="true"/>
    <OOCacheId xmlns="7851d254-ce09-43b6-8d90-072588e7901c" xsi:nil="true"/>
    <IsDeleted xmlns="7851d254-ce09-43b6-8d90-072588e7901c">false</IsDeleted>
    <PublishTargets xmlns="7851d254-ce09-43b6-8d90-072588e7901c">OfficeOnlineVNext</PublishTargets>
    <ApprovalLog xmlns="7851d254-ce09-43b6-8d90-072588e7901c" xsi:nil="true"/>
    <BugNumber xmlns="7851d254-ce09-43b6-8d90-072588e7901c" xsi:nil="true"/>
    <CrawlForDependencies xmlns="7851d254-ce09-43b6-8d90-072588e7901c">false</CrawlForDependencies>
    <InternalTagsTaxHTField0 xmlns="7851d254-ce09-43b6-8d90-072588e7901c">
      <Terms xmlns="http://schemas.microsoft.com/office/infopath/2007/PartnerControls"/>
    </InternalTagsTaxHTField0>
    <LastHandOff xmlns="7851d254-ce09-43b6-8d90-072588e7901c" xsi:nil="true"/>
    <Milestone xmlns="7851d254-ce09-43b6-8d90-072588e7901c" xsi:nil="true"/>
    <OriginalRelease xmlns="7851d254-ce09-43b6-8d90-072588e7901c">15</OriginalRelease>
    <RecommendationsModifier xmlns="7851d254-ce09-43b6-8d90-072588e7901c" xsi:nil="true"/>
    <ScenarioTagsTaxHTField0 xmlns="7851d254-ce09-43b6-8d90-072588e7901c">
      <Terms xmlns="http://schemas.microsoft.com/office/infopath/2007/PartnerControls"/>
    </ScenarioTagsTaxHTField0>
    <UANotes xmlns="7851d254-ce09-43b6-8d90-072588e790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B888328A8731147A9E2416CA6C7A65B0400DC6FA6ECFB23F54F9F45EE586A6D0A65" ma:contentTypeVersion="56" ma:contentTypeDescription="Create a new document." ma:contentTypeScope="" ma:versionID="c97688fe8962075e95d1f794ee1b82d8">
  <xsd:schema xmlns:xsd="http://www.w3.org/2001/XMLSchema" xmlns:xs="http://www.w3.org/2001/XMLSchema" xmlns:p="http://schemas.microsoft.com/office/2006/metadata/properties" xmlns:ns2="7851d254-ce09-43b6-8d90-072588e7901c" targetNamespace="http://schemas.microsoft.com/office/2006/metadata/properties" ma:root="true" ma:fieldsID="c225bda33905c745071d9d8b7e170627" ns2:_="">
    <xsd:import namespace="7851d254-ce09-43b6-8d90-072588e7901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1d254-ce09-43b6-8d90-072588e7901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9ebba19d-2be4-461d-87e9-c05e5ebbf56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C164E808-44FA-4F5F-91C3-AF5B09309907}" ma:internalName="CSXSubmissionMarket" ma:readOnly="false" ma:showField="MarketName" ma:web="7851d254-ce09-43b6-8d90-072588e7901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0c66e03a-b58b-4d86-891b-8e445e1562f0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AD356C7F-0981-4C41-B229-50D503AAD5E8}" ma:internalName="InProjectListLookup" ma:readOnly="true" ma:showField="InProjectLis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575b5594-eef4-4833-b257-601720e535bd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AD356C7F-0981-4C41-B229-50D503AAD5E8}" ma:internalName="LastCompleteVersionLookup" ma:readOnly="true" ma:showField="LastComplete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AD356C7F-0981-4C41-B229-50D503AAD5E8}" ma:internalName="LastPreviewErrorLookup" ma:readOnly="true" ma:showField="LastPreview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AD356C7F-0981-4C41-B229-50D503AAD5E8}" ma:internalName="LastPreviewResultLookup" ma:readOnly="true" ma:showField="LastPreview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AD356C7F-0981-4C41-B229-50D503AAD5E8}" ma:internalName="LastPreviewAttemptDateLookup" ma:readOnly="true" ma:showField="LastPreview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AD356C7F-0981-4C41-B229-50D503AAD5E8}" ma:internalName="LastPreviewedByLookup" ma:readOnly="true" ma:showField="LastPreview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AD356C7F-0981-4C41-B229-50D503AAD5E8}" ma:internalName="LastPreviewTimeLookup" ma:readOnly="true" ma:showField="LastPreview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AD356C7F-0981-4C41-B229-50D503AAD5E8}" ma:internalName="LastPreviewVersionLookup" ma:readOnly="true" ma:showField="LastPreview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AD356C7F-0981-4C41-B229-50D503AAD5E8}" ma:internalName="LastPublishErrorLookup" ma:readOnly="true" ma:showField="LastPublish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AD356C7F-0981-4C41-B229-50D503AAD5E8}" ma:internalName="LastPublishResultLookup" ma:readOnly="true" ma:showField="LastPublish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AD356C7F-0981-4C41-B229-50D503AAD5E8}" ma:internalName="LastPublishAttemptDateLookup" ma:readOnly="true" ma:showField="LastPublish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AD356C7F-0981-4C41-B229-50D503AAD5E8}" ma:internalName="LastPublishedByLookup" ma:readOnly="true" ma:showField="LastPublish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AD356C7F-0981-4C41-B229-50D503AAD5E8}" ma:internalName="LastPublishTimeLookup" ma:readOnly="true" ma:showField="LastPublish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AD356C7F-0981-4C41-B229-50D503AAD5E8}" ma:internalName="LastPublishVersionLookup" ma:readOnly="true" ma:showField="LastPublish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17F96094-CC23-4712-BE97-DE1DD51648A2}" ma:internalName="LocLastLocAttemptVersionLookup" ma:readOnly="false" ma:showField="LastLocAttemptVersion" ma:web="7851d254-ce09-43b6-8d90-072588e7901c">
      <xsd:simpleType>
        <xsd:restriction base="dms:Lookup"/>
      </xsd:simpleType>
    </xsd:element>
    <xsd:element name="LocLastLocAttemptVersionTypeLookup" ma:index="71" nillable="true" ma:displayName="Loc Last Loc Attempt Version Type" ma:default="" ma:list="{17F96094-CC23-4712-BE97-DE1DD51648A2}" ma:internalName="LocLastLocAttemptVersionTypeLookup" ma:readOnly="true" ma:showField="LastLocAttemptVersionType" ma:web="7851d254-ce09-43b6-8d90-072588e7901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17F96094-CC23-4712-BE97-DE1DD51648A2}" ma:internalName="LocNewPublishedVersionLookup" ma:readOnly="true" ma:showField="NewPublishedVersion" ma:web="7851d254-ce09-43b6-8d90-072588e7901c">
      <xsd:simpleType>
        <xsd:restriction base="dms:Lookup"/>
      </xsd:simpleType>
    </xsd:element>
    <xsd:element name="LocOverallHandbackStatusLookup" ma:index="75" nillable="true" ma:displayName="Loc Overall Handback Status" ma:default="" ma:list="{17F96094-CC23-4712-BE97-DE1DD51648A2}" ma:internalName="LocOverallHandbackStatusLookup" ma:readOnly="true" ma:showField="OverallHandbackStatus" ma:web="7851d254-ce09-43b6-8d90-072588e7901c">
      <xsd:simpleType>
        <xsd:restriction base="dms:Lookup"/>
      </xsd:simpleType>
    </xsd:element>
    <xsd:element name="LocOverallLocStatusLookup" ma:index="76" nillable="true" ma:displayName="Loc Overall Localize Status" ma:default="" ma:list="{17F96094-CC23-4712-BE97-DE1DD51648A2}" ma:internalName="LocOverallLocStatusLookup" ma:readOnly="true" ma:showField="OverallLocStatus" ma:web="7851d254-ce09-43b6-8d90-072588e7901c">
      <xsd:simpleType>
        <xsd:restriction base="dms:Lookup"/>
      </xsd:simpleType>
    </xsd:element>
    <xsd:element name="LocOverallPreviewStatusLookup" ma:index="77" nillable="true" ma:displayName="Loc Overall Preview Status" ma:default="" ma:list="{17F96094-CC23-4712-BE97-DE1DD51648A2}" ma:internalName="LocOverallPreviewStatusLookup" ma:readOnly="true" ma:showField="OverallPreviewStatus" ma:web="7851d254-ce09-43b6-8d90-072588e7901c">
      <xsd:simpleType>
        <xsd:restriction base="dms:Lookup"/>
      </xsd:simpleType>
    </xsd:element>
    <xsd:element name="LocOverallPublishStatusLookup" ma:index="78" nillable="true" ma:displayName="Loc Overall Publish Status" ma:default="" ma:list="{17F96094-CC23-4712-BE97-DE1DD51648A2}" ma:internalName="LocOverallPublishStatusLookup" ma:readOnly="true" ma:showField="OverallPublishStatus" ma:web="7851d254-ce09-43b6-8d90-072588e7901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17F96094-CC23-4712-BE97-DE1DD51648A2}" ma:internalName="LocProcessedForHandoffsLookup" ma:readOnly="true" ma:showField="ProcessedForHandoffs" ma:web="7851d254-ce09-43b6-8d90-072588e7901c">
      <xsd:simpleType>
        <xsd:restriction base="dms:Lookup"/>
      </xsd:simpleType>
    </xsd:element>
    <xsd:element name="LocProcessedForMarketsLookup" ma:index="81" nillable="true" ma:displayName="Loc Processed For Markets" ma:default="" ma:list="{17F96094-CC23-4712-BE97-DE1DD51648A2}" ma:internalName="LocProcessedForMarketsLookup" ma:readOnly="true" ma:showField="ProcessedForMarkets" ma:web="7851d254-ce09-43b6-8d90-072588e7901c">
      <xsd:simpleType>
        <xsd:restriction base="dms:Lookup"/>
      </xsd:simpleType>
    </xsd:element>
    <xsd:element name="LocPublishedDependentAssetsLookup" ma:index="82" nillable="true" ma:displayName="Loc Published Dependent Assets" ma:default="" ma:list="{17F96094-CC23-4712-BE97-DE1DD51648A2}" ma:internalName="LocPublishedDependentAssetsLookup" ma:readOnly="true" ma:showField="PublishedDependentAssets" ma:web="7851d254-ce09-43b6-8d90-072588e7901c">
      <xsd:simpleType>
        <xsd:restriction base="dms:Lookup"/>
      </xsd:simpleType>
    </xsd:element>
    <xsd:element name="LocPublishedLinkedAssetsLookup" ma:index="83" nillable="true" ma:displayName="Loc Published Linked Assets" ma:default="" ma:list="{17F96094-CC23-4712-BE97-DE1DD51648A2}" ma:internalName="LocPublishedLinkedAssetsLookup" ma:readOnly="true" ma:showField="PublishedLinkedAssets" ma:web="7851d254-ce09-43b6-8d90-072588e7901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b1ddce1b-f703-4c9f-819c-e88ccecfe8e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C164E808-44FA-4F5F-91C3-AF5B09309907}" ma:internalName="Markets" ma:readOnly="false" ma:showField="MarketNa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AD356C7F-0981-4C41-B229-50D503AAD5E8}" ma:internalName="NumOfRatingsLookup" ma:readOnly="true" ma:showField="NumOfRating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AD356C7F-0981-4C41-B229-50D503AAD5E8}" ma:internalName="PublishStatusLookup" ma:readOnly="false" ma:showField="PublishStatu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3f195d06-aec0-4d35-9b7e-8061da1a138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73ff1703-6c3c-47c1-ae53-2bc507bafe3b}" ma:internalName="TaxCatchAll" ma:showField="CatchAllData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73ff1703-6c3c-47c1-ae53-2bc507bafe3b}" ma:internalName="TaxCatchAllLabel" ma:readOnly="true" ma:showField="CatchAllDataLabel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D91B05-EE62-488D-A77F-C7BE0D6F624B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7851d254-ce09-43b6-8d90-072588e7901c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AE9EA7-09C2-47F7-BC28-847C9A331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1d254-ce09-43b6-8d90-072588e790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tf03418065</Template>
  <TotalTime>45</TotalTime>
  <Words>667</Words>
  <Application>Microsoft Office PowerPoint</Application>
  <PresentationFormat>Personalizzato</PresentationFormat>
  <Paragraphs>53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tf03418065</vt:lpstr>
      <vt:lpstr>Le farmacie comunali nel processo di sviluppo del Sistema Farmaceutico Nazionale</vt:lpstr>
      <vt:lpstr>Una fase di grande cambiamento</vt:lpstr>
      <vt:lpstr>In Umbria collaboriamo da sempre, ora anche a livello nazionale</vt:lpstr>
      <vt:lpstr>I primi risultati ottenuti grazie alla nuova fase di collaborazione</vt:lpstr>
      <vt:lpstr>Proposte comuni per la Convenzione</vt:lpstr>
      <vt:lpstr>La nuova remunerazione: un altro terreno di confronto</vt:lpstr>
      <vt:lpstr>Gestione della cronicità: la sfida del futuro</vt:lpstr>
      <vt:lpstr>Il ruolo della farmacia nel Piano nazionale della cronicità</vt:lpstr>
      <vt:lpstr>Il progetto per l’aderenza alla terapia nelle malattie respiratorie</vt:lpstr>
      <vt:lpstr>Conclusioni  Stiamo lavorando insieme su molti fronti  Dobbiamo proseguire su questa strada per valorizzare il ruolo della farmacia  Con questo spirito di collaborazione e unità potremo raggiungere altri risultati importanti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Works  Proposta vendite &lt;anno&gt;</dc:title>
  <dc:creator>Betto</dc:creator>
  <cp:lastModifiedBy>Betto</cp:lastModifiedBy>
  <cp:revision>18</cp:revision>
  <dcterms:created xsi:type="dcterms:W3CDTF">2017-11-29T11:03:43Z</dcterms:created>
  <dcterms:modified xsi:type="dcterms:W3CDTF">2017-11-29T11:48:53Z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0x010100FB888328A8731147A9E2416CA6C7A65B0400DC6FA6ECFB23F54F9F45EE586A6D0A65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